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6" r:id="rId1"/>
    <p:sldMasterId id="2147483688" r:id="rId2"/>
  </p:sldMasterIdLst>
  <p:notesMasterIdLst>
    <p:notesMasterId r:id="rId31"/>
  </p:notesMasterIdLst>
  <p:handoutMasterIdLst>
    <p:handoutMasterId r:id="rId32"/>
  </p:handoutMasterIdLst>
  <p:sldIdLst>
    <p:sldId id="274" r:id="rId3"/>
    <p:sldId id="317" r:id="rId4"/>
    <p:sldId id="394" r:id="rId5"/>
    <p:sldId id="284" r:id="rId6"/>
    <p:sldId id="285" r:id="rId7"/>
    <p:sldId id="286" r:id="rId8"/>
    <p:sldId id="287" r:id="rId9"/>
    <p:sldId id="288" r:id="rId10"/>
    <p:sldId id="289" r:id="rId11"/>
    <p:sldId id="291" r:id="rId12"/>
    <p:sldId id="292" r:id="rId13"/>
    <p:sldId id="290" r:id="rId14"/>
    <p:sldId id="295" r:id="rId15"/>
    <p:sldId id="392" r:id="rId16"/>
    <p:sldId id="393" r:id="rId17"/>
    <p:sldId id="381" r:id="rId18"/>
    <p:sldId id="377" r:id="rId19"/>
    <p:sldId id="386" r:id="rId20"/>
    <p:sldId id="379" r:id="rId21"/>
    <p:sldId id="382" r:id="rId22"/>
    <p:sldId id="383" r:id="rId23"/>
    <p:sldId id="384" r:id="rId24"/>
    <p:sldId id="385" r:id="rId25"/>
    <p:sldId id="391" r:id="rId26"/>
    <p:sldId id="395" r:id="rId27"/>
    <p:sldId id="388" r:id="rId28"/>
    <p:sldId id="390" r:id="rId29"/>
    <p:sldId id="396" r:id="rId30"/>
  </p:sldIdLst>
  <p:sldSz cx="9144000" cy="6858000" type="screen4x3"/>
  <p:notesSz cx="6797675" cy="9928225"/>
  <p:defaultTextStyle>
    <a:defPPr>
      <a:defRPr lang="en-GB"/>
    </a:defPPr>
    <a:lvl1pPr algn="l" rtl="0" eaLnBrk="0" fontAlgn="base" hangingPunct="0">
      <a:spcBef>
        <a:spcPct val="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Comic Sans MS" pitchFamily="66" charset="0"/>
        <a:ea typeface="+mn-ea"/>
        <a:cs typeface="+mn-cs"/>
      </a:defRPr>
    </a:lvl6pPr>
    <a:lvl7pPr marL="2743200" algn="l" defTabSz="914400" rtl="0" eaLnBrk="1" latinLnBrk="0" hangingPunct="1">
      <a:defRPr sz="1200" kern="1200">
        <a:solidFill>
          <a:schemeClr val="tx1"/>
        </a:solidFill>
        <a:latin typeface="Comic Sans MS" pitchFamily="66" charset="0"/>
        <a:ea typeface="+mn-ea"/>
        <a:cs typeface="+mn-cs"/>
      </a:defRPr>
    </a:lvl7pPr>
    <a:lvl8pPr marL="3200400" algn="l" defTabSz="914400" rtl="0" eaLnBrk="1" latinLnBrk="0" hangingPunct="1">
      <a:defRPr sz="1200" kern="1200">
        <a:solidFill>
          <a:schemeClr val="tx1"/>
        </a:solidFill>
        <a:latin typeface="Comic Sans MS" pitchFamily="66" charset="0"/>
        <a:ea typeface="+mn-ea"/>
        <a:cs typeface="+mn-cs"/>
      </a:defRPr>
    </a:lvl8pPr>
    <a:lvl9pPr marL="3657600" algn="l" defTabSz="914400" rtl="0" eaLnBrk="1" latinLnBrk="0" hangingPunct="1">
      <a:defRPr sz="1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99"/>
    <a:srgbClr val="66CCFF"/>
    <a:srgbClr val="66FFCC"/>
    <a:srgbClr val="00FF99"/>
    <a:srgbClr val="FFCCFF"/>
    <a:srgbClr val="FF99FF"/>
    <a:srgbClr val="3333CC"/>
    <a:srgbClr val="CC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296" autoAdjust="0"/>
    <p:restoredTop sz="91513" autoAdjust="0"/>
  </p:normalViewPr>
  <p:slideViewPr>
    <p:cSldViewPr>
      <p:cViewPr varScale="1">
        <p:scale>
          <a:sx n="54" d="100"/>
          <a:sy n="54" d="100"/>
        </p:scale>
        <p:origin x="1243"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1" d="100"/>
          <a:sy n="61" d="100"/>
        </p:scale>
        <p:origin x="3254"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atin typeface="Times New Roman" pitchFamily="18" charset="0"/>
              </a:defRPr>
            </a:lvl1pPr>
          </a:lstStyle>
          <a:p>
            <a:pPr>
              <a:defRPr/>
            </a:pPr>
            <a:endParaRPr lang="en-US"/>
          </a:p>
        </p:txBody>
      </p:sp>
      <p:sp>
        <p:nvSpPr>
          <p:cNvPr id="76803" name="Rectangle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a:defRPr/>
            </a:pPr>
            <a:endParaRPr lang="en-US"/>
          </a:p>
        </p:txBody>
      </p:sp>
      <p:sp>
        <p:nvSpPr>
          <p:cNvPr id="76804" name="Rectangle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mtClean="0">
                <a:latin typeface="Times New Roman" pitchFamily="18" charset="0"/>
              </a:defRPr>
            </a:lvl1pPr>
          </a:lstStyle>
          <a:p>
            <a:pPr>
              <a:defRPr/>
            </a:pPr>
            <a:endParaRPr lang="en-US"/>
          </a:p>
        </p:txBody>
      </p:sp>
      <p:sp>
        <p:nvSpPr>
          <p:cNvPr id="76805" name="Rectangle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latin typeface="Times New Roman" pitchFamily="18" charset="0"/>
              </a:defRPr>
            </a:lvl1pPr>
          </a:lstStyle>
          <a:p>
            <a:pPr>
              <a:defRPr/>
            </a:pPr>
            <a:fld id="{60AE2D98-4AF5-4847-BC26-A9C443687FEB}" type="slidenum">
              <a:rPr lang="en-US"/>
              <a:pPr>
                <a:defRPr/>
              </a:pPr>
              <a:t>‹#›</a:t>
            </a:fld>
            <a:endParaRPr lang="en-US"/>
          </a:p>
        </p:txBody>
      </p:sp>
    </p:spTree>
    <p:extLst>
      <p:ext uri="{BB962C8B-B14F-4D97-AF65-F5344CB8AC3E}">
        <p14:creationId xmlns:p14="http://schemas.microsoft.com/office/powerpoint/2010/main" val="3910227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mtClean="0">
                <a:latin typeface="Times New Roman" pitchFamily="18" charset="0"/>
              </a:defRPr>
            </a:lvl1pPr>
          </a:lstStyle>
          <a:p>
            <a:pPr>
              <a:defRPr/>
            </a:pPr>
            <a:endParaRPr lang="en-GB"/>
          </a:p>
        </p:txBody>
      </p:sp>
      <p:sp>
        <p:nvSpPr>
          <p:cNvPr id="10243" name="Rectangle 3"/>
          <p:cNvSpPr>
            <a:spLocks noGrp="1" noChangeArrowheads="1"/>
          </p:cNvSpPr>
          <p:nvPr>
            <p:ph type="dt" idx="1"/>
          </p:nvPr>
        </p:nvSpPr>
        <p:spPr bwMode="auto">
          <a:xfrm>
            <a:off x="3852016"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06357" y="4715907"/>
            <a:ext cx="4984962"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p:cNvSpPr>
            <a:spLocks noGrp="1" noChangeArrowheads="1"/>
          </p:cNvSpPr>
          <p:nvPr>
            <p:ph type="ftr" sz="quarter" idx="4"/>
          </p:nvPr>
        </p:nvSpPr>
        <p:spPr bwMode="auto">
          <a:xfrm>
            <a:off x="0"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mtClean="0">
                <a:latin typeface="Times New Roman" pitchFamily="18" charset="0"/>
              </a:defRPr>
            </a:lvl1pPr>
          </a:lstStyle>
          <a:p>
            <a:pPr>
              <a:defRPr/>
            </a:pPr>
            <a:endParaRPr lang="en-GB"/>
          </a:p>
        </p:txBody>
      </p:sp>
      <p:sp>
        <p:nvSpPr>
          <p:cNvPr id="10247" name="Rectangle 7"/>
          <p:cNvSpPr>
            <a:spLocks noGrp="1" noChangeArrowheads="1"/>
          </p:cNvSpPr>
          <p:nvPr>
            <p:ph type="sldNum" sz="quarter" idx="5"/>
          </p:nvPr>
        </p:nvSpPr>
        <p:spPr bwMode="auto">
          <a:xfrm>
            <a:off x="3852016"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mtClean="0">
                <a:latin typeface="Times New Roman" pitchFamily="18" charset="0"/>
              </a:defRPr>
            </a:lvl1pPr>
          </a:lstStyle>
          <a:p>
            <a:pPr>
              <a:defRPr/>
            </a:pPr>
            <a:fld id="{29847CFA-8F49-4DF2-A817-F1FA815BBF0C}" type="slidenum">
              <a:rPr lang="en-GB"/>
              <a:pPr>
                <a:defRPr/>
              </a:pPr>
              <a:t>‹#›</a:t>
            </a:fld>
            <a:endParaRPr lang="en-GB"/>
          </a:p>
        </p:txBody>
      </p:sp>
    </p:spTree>
    <p:extLst>
      <p:ext uri="{BB962C8B-B14F-4D97-AF65-F5344CB8AC3E}">
        <p14:creationId xmlns:p14="http://schemas.microsoft.com/office/powerpoint/2010/main" val="333393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4212E361-56C9-40AF-B163-8BC623F3C5FF}" type="slidenum">
              <a:rPr lang="en-GB" altLang="en-US">
                <a:latin typeface="Times New Roman" pitchFamily="18" charset="0"/>
              </a:rPr>
              <a:pPr/>
              <a:t>1</a:t>
            </a:fld>
            <a:endParaRPr lang="en-GB" altLang="en-US">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altLang="en-US" dirty="0">
              <a:latin typeface="Comic Sans MS" pitchFamily="66" charset="0"/>
            </a:endParaRPr>
          </a:p>
        </p:txBody>
      </p:sp>
    </p:spTree>
    <p:extLst>
      <p:ext uri="{BB962C8B-B14F-4D97-AF65-F5344CB8AC3E}">
        <p14:creationId xmlns:p14="http://schemas.microsoft.com/office/powerpoint/2010/main" val="275976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F49AD51C-E6DE-4CC2-BC3D-5B2CFC65152E}" type="slidenum">
              <a:rPr lang="en-GB" altLang="en-US">
                <a:latin typeface="Times New Roman" pitchFamily="18" charset="0"/>
              </a:rPr>
              <a:pPr/>
              <a:t>10</a:t>
            </a:fld>
            <a:endParaRPr lang="en-GB" alt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6562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5D966359-2375-47C2-A7B6-7293DF3B75A8}" type="slidenum">
              <a:rPr lang="en-GB" altLang="en-US">
                <a:latin typeface="Times New Roman" pitchFamily="18" charset="0"/>
              </a:rPr>
              <a:pPr/>
              <a:t>11</a:t>
            </a:fld>
            <a:endParaRPr lang="en-GB"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3374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F5AFB428-7581-4093-9F9D-0655BEC0E666}" type="slidenum">
              <a:rPr lang="en-GB" altLang="en-US">
                <a:latin typeface="Times New Roman" pitchFamily="18" charset="0"/>
              </a:rPr>
              <a:pPr/>
              <a:t>12</a:t>
            </a:fld>
            <a:endParaRPr lang="en-GB"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92266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2CE2E766-6B1B-4B20-845C-DCA1CAA97CC2}" type="slidenum">
              <a:rPr lang="en-GB" altLang="en-US">
                <a:latin typeface="Times New Roman" pitchFamily="18" charset="0"/>
              </a:rPr>
              <a:pPr/>
              <a:t>13</a:t>
            </a:fld>
            <a:endParaRPr lang="en-GB" alt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15437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2CE2E766-6B1B-4B20-845C-DCA1CAA97CC2}" type="slidenum">
              <a:rPr lang="en-GB" altLang="en-US">
                <a:latin typeface="Times New Roman" pitchFamily="18" charset="0"/>
              </a:rPr>
              <a:pPr/>
              <a:t>14</a:t>
            </a:fld>
            <a:endParaRPr lang="en-GB" alt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15437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2CE2E766-6B1B-4B20-845C-DCA1CAA97CC2}" type="slidenum">
              <a:rPr lang="en-GB" altLang="en-US">
                <a:latin typeface="Times New Roman" pitchFamily="18" charset="0"/>
              </a:rPr>
              <a:pPr/>
              <a:t>15</a:t>
            </a:fld>
            <a:endParaRPr lang="en-GB" alt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154374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GB" altLang="en-US" dirty="0">
                <a:latin typeface="Comic Sans MS" panose="030F0702030302020204" pitchFamily="66" charset="0"/>
              </a:rPr>
              <a:t>So for example</a:t>
            </a:r>
            <a:r>
              <a:rPr lang="en-GB" altLang="en-US" baseline="0" dirty="0">
                <a:latin typeface="Comic Sans MS" panose="030F0702030302020204" pitchFamily="66" charset="0"/>
              </a:rPr>
              <a:t> being able to work out 8+5=13, by looking at 8 and knowing it takes 2 more to make 10, that 5 is the same as 2 and 3. if we use the 2 to add to the 8 to make 10 then it will leave 3, and that 10 +3 is 13. This is as opposed to counting on 8, 9, 10, 11, 12, 13, or using knowledge of the story of 13.</a:t>
            </a:r>
            <a:endParaRPr lang="en-GB" altLang="en-US" dirty="0">
              <a:latin typeface="Comic Sans MS" panose="030F0702030302020204" pitchFamily="66" charset="0"/>
            </a:endParaRPr>
          </a:p>
          <a:p>
            <a:endParaRPr lang="en-GB" altLang="en-US" dirty="0">
              <a:latin typeface="Comic Sans MS" panose="030F0702030302020204" pitchFamily="66" charset="0"/>
            </a:endParaRPr>
          </a:p>
          <a:p>
            <a:r>
              <a:rPr lang="en-GB" altLang="en-US" dirty="0">
                <a:latin typeface="Comic Sans MS" panose="030F0702030302020204" pitchFamily="66" charset="0"/>
              </a:rPr>
              <a:t>Many of the resources promoted by Maths Recovery will help provide children with a flexible way of structuring and thinking about numbers not only in Foundation Stage but at all levels.</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426647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GB" altLang="en-US" dirty="0">
                <a:latin typeface="Comic Sans MS" panose="030F0702030302020204" pitchFamily="66" charset="0"/>
              </a:rPr>
              <a:t>There are key combinations and partitions which children need to work on to develop the structure of numbers.</a:t>
            </a:r>
          </a:p>
          <a:p>
            <a:endParaRPr lang="en-GB" altLang="en-US" dirty="0">
              <a:latin typeface="Comic Sans MS" panose="030F0702030302020204" pitchFamily="66" charset="0"/>
            </a:endParaRPr>
          </a:p>
          <a:p>
            <a:r>
              <a:rPr lang="en-GB" altLang="en-US" dirty="0">
                <a:latin typeface="Comic Sans MS" panose="030F0702030302020204" pitchFamily="66" charset="0"/>
              </a:rPr>
              <a:t>Focusing on these key combinations and partitions is arguably more important than laboriously going through ‘the story of 11’, ‘the story of 12’ week by week in P2</a:t>
            </a:r>
          </a:p>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17704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lvl="0"/>
            <a:r>
              <a:rPr lang="en-GB" dirty="0">
                <a:latin typeface="Comic Sans MS" panose="030F0702030302020204" pitchFamily="66" charset="0"/>
              </a:rPr>
              <a:t>As an adult, do you ever use fingers to help you count or are your skills more sophisticated?  (My own example of working out the date a week later when bridging the month.)</a:t>
            </a:r>
          </a:p>
          <a:p>
            <a:pPr marL="82296"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rPr>
              <a:t>The use of finger patterns in counting, addition, subtraction and so on is widespread, being used in many cultures by adults as well as children.</a:t>
            </a:r>
          </a:p>
          <a:p>
            <a:pPr marL="82296"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82296"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rPr>
              <a:t>In the past it was discouraged but the current view is that it supports</a:t>
            </a:r>
            <a:r>
              <a:rPr kumimoji="0" lang="en-GB" sz="1200" b="0" i="0" u="none" strike="noStrike" kern="1200" cap="none" spc="0" normalizeH="0" noProof="0" dirty="0">
                <a:ln>
                  <a:noFill/>
                </a:ln>
                <a:solidFill>
                  <a:prstClr val="black"/>
                </a:solidFill>
                <a:effectLst/>
                <a:uLnTx/>
                <a:uFillTx/>
                <a:latin typeface="Comic Sans MS" pitchFamily="66" charset="0"/>
                <a:ea typeface="+mn-ea"/>
                <a:cs typeface="+mn-cs"/>
              </a:rPr>
              <a:t> the development of more sophisticated strategies. </a:t>
            </a:r>
            <a:r>
              <a:rPr lang="en-GB" dirty="0">
                <a:solidFill>
                  <a:prstClr val="black"/>
                </a:solidFill>
                <a:latin typeface="Comic Sans MS" pitchFamily="66" charset="0"/>
              </a:rPr>
              <a:t>You may notice </a:t>
            </a:r>
            <a:r>
              <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rPr>
              <a:t>children hiding their fingers</a:t>
            </a:r>
            <a:r>
              <a:rPr kumimoji="0" lang="en-GB" sz="1200" b="0" i="0" u="none" strike="noStrike" kern="1200" cap="none" spc="0" normalizeH="0" noProof="0" dirty="0">
                <a:ln>
                  <a:noFill/>
                </a:ln>
                <a:solidFill>
                  <a:prstClr val="black"/>
                </a:solidFill>
                <a:effectLst/>
                <a:uLnTx/>
                <a:uFillTx/>
                <a:latin typeface="Comic Sans MS" pitchFamily="66" charset="0"/>
                <a:ea typeface="+mn-ea"/>
                <a:cs typeface="+mn-cs"/>
              </a:rPr>
              <a:t> or being embarrassed about using fingers to count.</a:t>
            </a:r>
            <a:endParaRPr lang="en-GB" dirty="0">
              <a:latin typeface="Comic Sans MS" panose="030F0702030302020204" pitchFamily="66" charset="0"/>
            </a:endParaRPr>
          </a:p>
          <a:p>
            <a:pPr lvl="0"/>
            <a:r>
              <a:rPr lang="en-GB" dirty="0">
                <a:latin typeface="Comic Sans MS" panose="030F0702030302020204" pitchFamily="66" charset="0"/>
              </a:rPr>
              <a:t>Observe if children ‘grow’ or ‘throw’ the pattern.  ‘Throwing’ the pattern indicates a higher level of sophistication.  Do the children need to look at their hand when making the pattern.  If they don’t that also indicates a higher level of sophistication.  </a:t>
            </a:r>
          </a:p>
          <a:p>
            <a:pPr marL="171450" lvl="0" indent="-171450">
              <a:buFont typeface="Arial" panose="020B0604020202020204" pitchFamily="34" charset="0"/>
              <a:buChar char="•"/>
            </a:pPr>
            <a:r>
              <a:rPr lang="en-GB" dirty="0">
                <a:latin typeface="Comic Sans MS" panose="030F0702030302020204" pitchFamily="66" charset="0"/>
              </a:rPr>
              <a:t>Begin by ‘making’ then ‘reading’ finger patterns</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Work within 5 then when children can ‘throw’ the pattern move on to 6 to 10</a:t>
            </a:r>
          </a:p>
          <a:p>
            <a:pPr marL="171450" lvl="0" indent="-171450">
              <a:buFont typeface="Arial" panose="020B0604020202020204" pitchFamily="34" charset="0"/>
              <a:buChar char="•"/>
            </a:pPr>
            <a:r>
              <a:rPr lang="en-GB" sz="1100" dirty="0">
                <a:latin typeface="Comic Sans MS" panose="030F0702030302020204" pitchFamily="66" charset="0"/>
              </a:rPr>
              <a:t>Build the numbers to 10 as 5 on one hand and the rest on the other hand</a:t>
            </a:r>
          </a:p>
          <a:p>
            <a:pPr marL="171450" lvl="0" indent="-171450">
              <a:buFont typeface="Arial" panose="020B0604020202020204" pitchFamily="34" charset="0"/>
              <a:buChar char="•"/>
            </a:pPr>
            <a:r>
              <a:rPr lang="en-GB" dirty="0">
                <a:latin typeface="Comic Sans MS" panose="030F0702030302020204" pitchFamily="66" charset="0"/>
              </a:rPr>
              <a:t>Distance the setting with ‘Bunny Ears’</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Make finger patterns based on doubles</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How fast can children make combinations to 5.  Teacher holds up 2 fingers, the child holds up 3 to make 5 altogether</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Showing the same number in different ways</a:t>
            </a:r>
          </a:p>
          <a:p>
            <a:pPr marL="171450" lvl="0" indent="-171450">
              <a:buFont typeface="Arial" panose="020B0604020202020204" pitchFamily="34" charset="0"/>
              <a:buChar char="•"/>
            </a:pPr>
            <a:r>
              <a:rPr lang="en-GB" sz="1100" dirty="0">
                <a:latin typeface="Comic Sans MS" panose="030F0702030302020204" pitchFamily="66" charset="0"/>
              </a:rPr>
              <a:t>Important to develop non counting-by-one strategies. Adding two numbers in the range 1 to 5 (e.g. 3 and 4, hold up 3 on one hand and 4 on the other hand, raise one finger on the 4 hand and lower one finger on the 3 hand to make the more familiar pattern of 5+2)</a:t>
            </a:r>
          </a:p>
          <a:p>
            <a:endParaRPr lang="en-US" altLang="en-US" dirty="0"/>
          </a:p>
        </p:txBody>
      </p:sp>
    </p:spTree>
    <p:extLst>
      <p:ext uri="{BB962C8B-B14F-4D97-AF65-F5344CB8AC3E}">
        <p14:creationId xmlns:p14="http://schemas.microsoft.com/office/powerpoint/2010/main" val="335531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dirty="0">
                <a:latin typeface="Comic Sans MS" panose="030F0702030302020204" pitchFamily="66" charset="0"/>
              </a:rPr>
              <a:t>A ‘five-frame’ is a rectangular arrangement of 5 empty squares in a line.</a:t>
            </a:r>
          </a:p>
          <a:p>
            <a:pPr marL="171450" indent="-171450">
              <a:buFont typeface="Arial" panose="020B0604020202020204" pitchFamily="34" charset="0"/>
              <a:buChar char="•"/>
            </a:pPr>
            <a:r>
              <a:rPr lang="en-US" altLang="en-US" dirty="0">
                <a:latin typeface="Comic Sans MS" panose="030F0702030302020204" pitchFamily="66" charset="0"/>
              </a:rPr>
              <a:t>When making numbers on the five-frame</a:t>
            </a:r>
            <a:r>
              <a:rPr lang="en-GB" dirty="0">
                <a:latin typeface="Comic Sans MS" panose="030F0702030302020204" pitchFamily="66" charset="0"/>
              </a:rPr>
              <a:t> establish that the patterns for 1-5 are always starting on the left and without leaving any gaps</a:t>
            </a:r>
          </a:p>
          <a:p>
            <a:pPr marL="171450" indent="-171450">
              <a:buFont typeface="Arial" panose="020B0604020202020204" pitchFamily="34" charset="0"/>
              <a:buChar char="•"/>
            </a:pPr>
            <a:r>
              <a:rPr lang="en-GB" dirty="0">
                <a:latin typeface="Comic Sans MS" panose="030F0702030302020204" pitchFamily="66" charset="0"/>
              </a:rPr>
              <a:t>Display each five-frame briefly and ask – how many dots?</a:t>
            </a:r>
          </a:p>
          <a:p>
            <a:pPr marL="171450" indent="-171450">
              <a:buFont typeface="Arial" panose="020B0604020202020204" pitchFamily="34" charset="0"/>
              <a:buChar char="•"/>
            </a:pPr>
            <a:r>
              <a:rPr lang="en-GB" dirty="0">
                <a:latin typeface="Comic Sans MS" panose="030F0702030302020204" pitchFamily="66" charset="0"/>
              </a:rPr>
              <a:t>Teacher holds up a 5-frame and the pupil has to find the 5-frame that will make 5 altogether</a:t>
            </a:r>
          </a:p>
          <a:p>
            <a:pPr marL="171450" indent="-171450">
              <a:buFont typeface="Arial" panose="020B0604020202020204" pitchFamily="34" charset="0"/>
              <a:buChar char="•"/>
            </a:pPr>
            <a:r>
              <a:rPr lang="en-GB" dirty="0">
                <a:latin typeface="Comic Sans MS" panose="030F0702030302020204" pitchFamily="66" charset="0"/>
              </a:rPr>
              <a:t>Call out a number e.g. 1 – the pupil has to find the 5-frame that goes with it to make 5</a:t>
            </a:r>
          </a:p>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255179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1851CBA8-A4C9-4113-93CF-FDD3B7FD04EB}" type="slidenum">
              <a:rPr lang="en-GB" altLang="en-US">
                <a:latin typeface="Times New Roman" pitchFamily="18" charset="0"/>
              </a:rPr>
              <a:pPr/>
              <a:t>2</a:t>
            </a:fld>
            <a:endParaRPr lang="en-GB" alt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dirty="0">
                <a:latin typeface="Comic Sans MS" panose="030F0702030302020204" pitchFamily="66" charset="0"/>
              </a:rPr>
              <a:t>ETI use the word ‘flexibility’ in relation to mathematical calculation.  I would see the word ‘fluency’ as a more holistic development of calculation which is the reason for the title of today’s course.</a:t>
            </a:r>
          </a:p>
          <a:p>
            <a:endParaRPr lang="en-US" altLang="en-US" dirty="0">
              <a:latin typeface="Comic Sans MS" panose="030F0702030302020204" pitchFamily="66" charset="0"/>
            </a:endParaRPr>
          </a:p>
          <a:p>
            <a:r>
              <a:rPr lang="en-US" altLang="en-US" dirty="0">
                <a:latin typeface="Comic Sans MS" panose="030F0702030302020204" pitchFamily="66" charset="0"/>
              </a:rPr>
              <a:t>‘Speed’ in calculation is part of efficiency and accuracy and needs to be developed sensitively without putting children under undue pressure and causing them to develop anxieties about </a:t>
            </a:r>
            <a:r>
              <a:rPr lang="en-US" altLang="en-US" dirty="0" err="1">
                <a:latin typeface="Comic Sans MS" panose="030F0702030302020204" pitchFamily="66" charset="0"/>
              </a:rPr>
              <a:t>Maths</a:t>
            </a:r>
            <a:r>
              <a:rPr lang="en-US" altLang="en-US" dirty="0">
                <a:latin typeface="Comic Sans MS" panose="030F0702030302020204" pitchFamily="66" charset="0"/>
              </a:rPr>
              <a:t>.</a:t>
            </a:r>
          </a:p>
        </p:txBody>
      </p:sp>
    </p:spTree>
    <p:extLst>
      <p:ext uri="{BB962C8B-B14F-4D97-AF65-F5344CB8AC3E}">
        <p14:creationId xmlns:p14="http://schemas.microsoft.com/office/powerpoint/2010/main" val="384033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lvl="0"/>
            <a:r>
              <a:rPr lang="en-GB" dirty="0">
                <a:latin typeface="Comic Sans MS" panose="030F0702030302020204" pitchFamily="66" charset="0"/>
              </a:rPr>
              <a:t>Ten-Frame</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Work with 2 sets of 10-frames : initially 5-wise and then pair-wise</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How many do you see?</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Work with a blank ten frame and counters.  Ask children to show a specific number</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Flash the 10-frame – how many did you see?</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And how many more to make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Partitions of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Combinations in the range 1-10.  How many red dots?  How many blue dots?  How many altogether?  How many more to make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b="1" dirty="0">
                <a:latin typeface="Comic Sans MS" panose="030F0702030302020204" pitchFamily="66" charset="0"/>
              </a:rPr>
              <a:t>Activity 1 : </a:t>
            </a:r>
            <a:r>
              <a:rPr lang="en-GB" dirty="0">
                <a:latin typeface="Comic Sans MS" panose="030F0702030302020204" pitchFamily="66" charset="0"/>
              </a:rPr>
              <a:t>Blank ten frame and counters.  I will call out a number – you show me on the 10-frame how many more are needed to make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b="1" dirty="0">
                <a:latin typeface="Comic Sans MS" panose="030F0702030302020204" pitchFamily="66" charset="0"/>
              </a:rPr>
              <a:t>Activity 2 : </a:t>
            </a:r>
            <a:r>
              <a:rPr lang="en-GB" dirty="0">
                <a:latin typeface="Comic Sans MS" panose="030F0702030302020204" pitchFamily="66" charset="0"/>
              </a:rPr>
              <a:t>Memory Game : Place out two sets of 10-frames face down.  Turn over one of each colour.  If they match keep the cards, if they don’t match turn them upside down again.</a:t>
            </a:r>
            <a:endParaRPr lang="en-GB" sz="1100" dirty="0">
              <a:latin typeface="Comic Sans MS" panose="030F0702030302020204" pitchFamily="66" charset="0"/>
            </a:endParaRPr>
          </a:p>
          <a:p>
            <a:endParaRPr lang="en-US" altLang="en-US" dirty="0"/>
          </a:p>
        </p:txBody>
      </p:sp>
    </p:spTree>
    <p:extLst>
      <p:ext uri="{BB962C8B-B14F-4D97-AF65-F5344CB8AC3E}">
        <p14:creationId xmlns:p14="http://schemas.microsoft.com/office/powerpoint/2010/main" val="2053375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marL="171450" lvl="0" indent="-171450">
              <a:buFont typeface="Arial" panose="020B0604020202020204" pitchFamily="34" charset="0"/>
              <a:buChar char="•"/>
            </a:pPr>
            <a:r>
              <a:rPr lang="en-GB" dirty="0">
                <a:latin typeface="Comic Sans MS" panose="030F0702030302020204" pitchFamily="66" charset="0"/>
              </a:rPr>
              <a:t>Partitions of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dirty="0">
                <a:latin typeface="Comic Sans MS" panose="030F0702030302020204" pitchFamily="66" charset="0"/>
              </a:rPr>
              <a:t>Combinations in the range 1-10.  How many red dots?  How many blue dots?  How many altogether?  How many more to make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b="1" dirty="0">
                <a:latin typeface="Comic Sans MS" panose="030F0702030302020204" pitchFamily="66" charset="0"/>
              </a:rPr>
              <a:t>Activity 1 : </a:t>
            </a:r>
            <a:r>
              <a:rPr lang="en-GB" dirty="0">
                <a:latin typeface="Comic Sans MS" panose="030F0702030302020204" pitchFamily="66" charset="0"/>
              </a:rPr>
              <a:t>Blank ten frame and counters.  I will call out a number – you show me on the 10-frame how many more are needed to make 10</a:t>
            </a:r>
            <a:endParaRPr lang="en-GB" sz="1100" dirty="0">
              <a:latin typeface="Comic Sans MS" panose="030F0702030302020204" pitchFamily="66" charset="0"/>
            </a:endParaRPr>
          </a:p>
          <a:p>
            <a:pPr marL="171450" lvl="0" indent="-171450">
              <a:buFont typeface="Arial" panose="020B0604020202020204" pitchFamily="34" charset="0"/>
              <a:buChar char="•"/>
            </a:pPr>
            <a:r>
              <a:rPr lang="en-GB" b="1" dirty="0">
                <a:latin typeface="Comic Sans MS" panose="030F0702030302020204" pitchFamily="66" charset="0"/>
              </a:rPr>
              <a:t>Activity 2 : </a:t>
            </a:r>
            <a:r>
              <a:rPr lang="en-GB" dirty="0">
                <a:latin typeface="Comic Sans MS" panose="030F0702030302020204" pitchFamily="66" charset="0"/>
              </a:rPr>
              <a:t>Memory Game : Place out two sets of 10-frames face down.  Turn over one of each colour.  If they match keep the cards, if they don’t match turn them upside down again.</a:t>
            </a:r>
            <a:endParaRPr lang="en-GB" sz="1100" dirty="0">
              <a:latin typeface="Comic Sans MS" panose="030F0702030302020204" pitchFamily="66" charset="0"/>
            </a:endParaRPr>
          </a:p>
          <a:p>
            <a:endParaRPr lang="en-US" altLang="en-US" dirty="0"/>
          </a:p>
        </p:txBody>
      </p:sp>
    </p:spTree>
    <p:extLst>
      <p:ext uri="{BB962C8B-B14F-4D97-AF65-F5344CB8AC3E}">
        <p14:creationId xmlns:p14="http://schemas.microsoft.com/office/powerpoint/2010/main" val="513340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GB" altLang="en-US" dirty="0">
                <a:latin typeface="Comic Sans MS" panose="030F0702030302020204" pitchFamily="66" charset="0"/>
              </a:rPr>
              <a:t>There are three standard patterns for each number.</a:t>
            </a:r>
          </a:p>
          <a:p>
            <a:pPr marL="171450" indent="-171450">
              <a:buFont typeface="Arial" panose="020B0604020202020204" pitchFamily="34" charset="0"/>
              <a:buChar char="•"/>
            </a:pPr>
            <a:r>
              <a:rPr lang="en-GB" altLang="en-US" dirty="0">
                <a:latin typeface="Comic Sans MS" panose="030F0702030302020204" pitchFamily="66" charset="0"/>
              </a:rPr>
              <a:t>Ten-wise patterns</a:t>
            </a:r>
          </a:p>
          <a:p>
            <a:pPr marL="171450" indent="-171450">
              <a:buFont typeface="Arial" panose="020B0604020202020204" pitchFamily="34" charset="0"/>
              <a:buChar char="•"/>
            </a:pPr>
            <a:r>
              <a:rPr lang="en-GB" altLang="en-US" dirty="0">
                <a:latin typeface="Comic Sans MS" panose="030F0702030302020204" pitchFamily="66" charset="0"/>
              </a:rPr>
              <a:t>Five-wise patterns</a:t>
            </a:r>
          </a:p>
          <a:p>
            <a:pPr marL="171450" indent="-171450">
              <a:buFont typeface="Arial" panose="020B0604020202020204" pitchFamily="34" charset="0"/>
              <a:buChar char="•"/>
            </a:pPr>
            <a:r>
              <a:rPr lang="en-GB" altLang="en-US" dirty="0">
                <a:latin typeface="Comic Sans MS" panose="030F0702030302020204" pitchFamily="66" charset="0"/>
              </a:rPr>
              <a:t>Pair-wise patterns</a:t>
            </a:r>
          </a:p>
          <a:p>
            <a:pPr marL="171450" indent="-171450">
              <a:buFont typeface="Arial" panose="020B0604020202020204" pitchFamily="34" charset="0"/>
              <a:buChar char="•"/>
            </a:pPr>
            <a:r>
              <a:rPr lang="en-GB" altLang="en-US" dirty="0">
                <a:latin typeface="Comic Sans MS" panose="030F0702030302020204" pitchFamily="66" charset="0"/>
              </a:rPr>
              <a:t>Only 6, 7, 8 and 12, 13 and 14 have three distinctive patterns</a:t>
            </a:r>
          </a:p>
          <a:p>
            <a:pPr marL="171450" indent="-171450">
              <a:buFont typeface="Arial" panose="020B0604020202020204" pitchFamily="34" charset="0"/>
              <a:buChar char="•"/>
            </a:pPr>
            <a:r>
              <a:rPr lang="en-GB" altLang="en-US" dirty="0">
                <a:latin typeface="Comic Sans MS" panose="030F0702030302020204" pitchFamily="66" charset="0"/>
              </a:rPr>
              <a:t>When working with the patterns instruction will involve</a:t>
            </a:r>
          </a:p>
          <a:p>
            <a:pPr marL="628650" lvl="1" indent="-171450">
              <a:buFont typeface="Arial" panose="020B0604020202020204" pitchFamily="34" charset="0"/>
              <a:buChar char="•"/>
            </a:pPr>
            <a:r>
              <a:rPr lang="en-GB" altLang="en-US" dirty="0">
                <a:latin typeface="Comic Sans MS" panose="030F0702030302020204" pitchFamily="66" charset="0"/>
              </a:rPr>
              <a:t>Copying the pattern made by the teacher</a:t>
            </a:r>
          </a:p>
          <a:p>
            <a:pPr marL="628650" lvl="1" indent="-171450">
              <a:buFont typeface="Arial" panose="020B0604020202020204" pitchFamily="34" charset="0"/>
              <a:buChar char="•"/>
            </a:pPr>
            <a:r>
              <a:rPr lang="en-GB" altLang="en-US" dirty="0">
                <a:latin typeface="Comic Sans MS" panose="030F0702030302020204" pitchFamily="66" charset="0"/>
              </a:rPr>
              <a:t>Making the pattern for any number called</a:t>
            </a:r>
          </a:p>
          <a:p>
            <a:pPr marL="628650" lvl="1" indent="-171450">
              <a:buFont typeface="Arial" panose="020B0604020202020204" pitchFamily="34" charset="0"/>
              <a:buChar char="•"/>
            </a:pPr>
            <a:r>
              <a:rPr lang="en-GB" altLang="en-US" dirty="0">
                <a:latin typeface="Comic Sans MS" panose="030F0702030302020204" pitchFamily="66" charset="0"/>
              </a:rPr>
              <a:t>Reading the number of any pattern flashed</a:t>
            </a:r>
          </a:p>
          <a:p>
            <a:pPr lvl="1"/>
            <a:endParaRPr lang="en-GB" altLang="en-US" dirty="0">
              <a:latin typeface="Comic Sans MS" panose="030F0702030302020204" pitchFamily="66" charset="0"/>
            </a:endParaRPr>
          </a:p>
          <a:p>
            <a:pPr marL="171450" indent="-171450">
              <a:buFont typeface="Arial" panose="020B0604020202020204" pitchFamily="34" charset="0"/>
              <a:buChar char="•"/>
            </a:pPr>
            <a:endParaRPr lang="en-US" altLang="en-US" dirty="0">
              <a:latin typeface="Comic Sans MS" panose="030F0702030302020204" pitchFamily="66" charset="0"/>
            </a:endParaRPr>
          </a:p>
        </p:txBody>
      </p:sp>
    </p:spTree>
    <p:extLst>
      <p:ext uri="{BB962C8B-B14F-4D97-AF65-F5344CB8AC3E}">
        <p14:creationId xmlns:p14="http://schemas.microsoft.com/office/powerpoint/2010/main" val="3821536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dirty="0">
                <a:latin typeface="Comic Sans MS" panose="030F0702030302020204" pitchFamily="66" charset="0"/>
              </a:rPr>
              <a:t>Pair-wise patterns highlight the ‘doubles’ and near doubles’ structure of numbers </a:t>
            </a:r>
          </a:p>
          <a:p>
            <a:endParaRPr lang="en-US" altLang="en-US" dirty="0">
              <a:latin typeface="Comic Sans MS" panose="030F0702030302020204" pitchFamily="66" charset="0"/>
            </a:endParaRPr>
          </a:p>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25518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51CBA8-A4C9-4113-93CF-FDD3B7FD04EB}" type="slidenum">
              <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17779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9847CFA-8F49-4DF2-A817-F1FA815BBF0C}" type="slidenum">
              <a:rPr lang="en-GB" smtClean="0"/>
              <a:pPr>
                <a:defRPr/>
              </a:pPr>
              <a:t>25</a:t>
            </a:fld>
            <a:endParaRPr lang="en-GB"/>
          </a:p>
        </p:txBody>
      </p:sp>
    </p:spTree>
    <p:extLst>
      <p:ext uri="{BB962C8B-B14F-4D97-AF65-F5344CB8AC3E}">
        <p14:creationId xmlns:p14="http://schemas.microsoft.com/office/powerpoint/2010/main" val="1388970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1851CBA8-A4C9-4113-93CF-FDD3B7FD04EB}" type="slidenum">
              <a:rPr lang="en-GB" altLang="en-US">
                <a:latin typeface="Times New Roman" pitchFamily="18" charset="0"/>
              </a:rPr>
              <a:pPr/>
              <a:t>26</a:t>
            </a:fld>
            <a:endParaRPr lang="en-GB" alt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43854" y="4715907"/>
            <a:ext cx="5781342" cy="4568685"/>
          </a:xfrm>
          <a:noFill/>
        </p:spPr>
        <p:txBody>
          <a:bodyPr/>
          <a:lstStyle/>
          <a:p>
            <a:r>
              <a:rPr lang="en-US" altLang="en-US" dirty="0">
                <a:latin typeface="Comic Sans MS" panose="030F0702030302020204" pitchFamily="66" charset="0"/>
              </a:rPr>
              <a:t>There are six stages in developing higher decade addition and subtraction and it is useful to ensure that all of the stages are focused on as you build up the ability to perform higher decade addition and subtraction.</a:t>
            </a:r>
          </a:p>
          <a:p>
            <a:endParaRPr lang="en-US" altLang="en-US" dirty="0">
              <a:latin typeface="Comic Sans MS" panose="030F0702030302020204" pitchFamily="66" charset="0"/>
            </a:endParaRPr>
          </a:p>
          <a:p>
            <a:r>
              <a:rPr lang="en-US" altLang="en-US" dirty="0">
                <a:latin typeface="Comic Sans MS" panose="030F0702030302020204" pitchFamily="66" charset="0"/>
              </a:rPr>
              <a:t>It is important to plan carefully the calculations in order to work through the stages</a:t>
            </a:r>
          </a:p>
          <a:p>
            <a:endParaRPr lang="en-US" altLang="en-US" dirty="0">
              <a:latin typeface="Comic Sans MS" panose="030F0702030302020204" pitchFamily="66" charset="0"/>
            </a:endParaRPr>
          </a:p>
          <a:p>
            <a:r>
              <a:rPr lang="en-US" altLang="en-US" dirty="0">
                <a:latin typeface="Comic Sans MS" panose="030F0702030302020204" pitchFamily="66" charset="0"/>
              </a:rPr>
              <a:t>These are the stages and example calculations for each stage.  Perhaps jumping forward from a decuple is actually easier than jumping within a decade.</a:t>
            </a:r>
          </a:p>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256546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CF65AEB8-C2FD-41B2-92B1-063E5EDF00B6}" type="slidenum">
              <a:rPr lang="en-GB" altLang="en-US">
                <a:latin typeface="Times New Roman" pitchFamily="18" charset="0"/>
              </a:rPr>
              <a:pPr/>
              <a:t>27</a:t>
            </a:fld>
            <a:endParaRPr lang="en-GB" alt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3048556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CF65AEB8-C2FD-41B2-92B1-063E5EDF00B6}" type="slidenum">
              <a:rPr lang="en-GB" altLang="en-US">
                <a:latin typeface="Times New Roman" pitchFamily="18" charset="0"/>
              </a:rPr>
              <a:pPr/>
              <a:t>28</a:t>
            </a:fld>
            <a:endParaRPr lang="en-GB" alt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24297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7F3B03FD-E809-405F-AA11-839027587D23}" type="slidenum">
              <a:rPr lang="en-GB" altLang="en-US">
                <a:latin typeface="Times New Roman" pitchFamily="18" charset="0"/>
              </a:rPr>
              <a:pPr/>
              <a:t>3</a:t>
            </a:fld>
            <a:endParaRPr lang="en-GB" alt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04519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7F3B03FD-E809-405F-AA11-839027587D23}" type="slidenum">
              <a:rPr lang="en-GB" altLang="en-US">
                <a:latin typeface="Times New Roman" pitchFamily="18" charset="0"/>
              </a:rPr>
              <a:pPr/>
              <a:t>4</a:t>
            </a:fld>
            <a:endParaRPr lang="en-GB" alt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altLang="en-US" dirty="0">
              <a:latin typeface="Comic Sans MS" panose="030F0702030302020204" pitchFamily="66" charset="0"/>
            </a:endParaRPr>
          </a:p>
        </p:txBody>
      </p:sp>
    </p:spTree>
    <p:extLst>
      <p:ext uri="{BB962C8B-B14F-4D97-AF65-F5344CB8AC3E}">
        <p14:creationId xmlns:p14="http://schemas.microsoft.com/office/powerpoint/2010/main" val="178544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AAFCEC13-59C4-4084-875D-5775BF5BE561}" type="slidenum">
              <a:rPr lang="en-GB" altLang="en-US">
                <a:latin typeface="Times New Roman" pitchFamily="18" charset="0"/>
              </a:rPr>
              <a:pPr/>
              <a:t>5</a:t>
            </a:fld>
            <a:endParaRPr lang="en-GB" alt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GB" altLang="en-US" dirty="0">
                <a:latin typeface="Comic Sans MS" panose="030F0702030302020204" pitchFamily="66" charset="0"/>
              </a:rPr>
              <a:t>Five of the strategies begin in foundation stage : Counting on/back, Partitioning, Rounding and Adjusting, Re-Ordering, Inverse Operations (+ and -)</a:t>
            </a:r>
          </a:p>
          <a:p>
            <a:r>
              <a:rPr lang="en-GB" altLang="en-US" dirty="0">
                <a:latin typeface="Comic Sans MS" panose="030F0702030302020204" pitchFamily="66" charset="0"/>
              </a:rPr>
              <a:t>At KS1 pupils start to use ‘Using Factors’</a:t>
            </a:r>
          </a:p>
          <a:p>
            <a:r>
              <a:rPr lang="en-GB" altLang="en-US" dirty="0">
                <a:latin typeface="Comic Sans MS" panose="030F0702030302020204" pitchFamily="66" charset="0"/>
              </a:rPr>
              <a:t>At KS2 ‘Using Equivalence’ is introduced.</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293184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8F8829CA-76BD-4108-9B1D-F960DDFE9D68}" type="slidenum">
              <a:rPr lang="en-GB" altLang="en-US">
                <a:latin typeface="Times New Roman" pitchFamily="18" charset="0"/>
              </a:rPr>
              <a:pPr/>
              <a:t>6</a:t>
            </a:fld>
            <a:endParaRPr lang="en-GB" altLang="en-US">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0113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4ED92746-868F-4039-8288-1662BBCB1DCE}" type="slidenum">
              <a:rPr lang="en-GB" altLang="en-US">
                <a:latin typeface="Times New Roman" pitchFamily="18" charset="0"/>
              </a:rPr>
              <a:pPr/>
              <a:t>7</a:t>
            </a:fld>
            <a:endParaRPr lang="en-GB" altLang="en-US">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altLang="en-US" dirty="0">
                <a:latin typeface="Comic Sans MS" panose="030F0702030302020204" pitchFamily="66" charset="0"/>
              </a:rPr>
              <a:t>This strategy relates to the commutative properties of addition and subtraction and obviously does not work for subtraction and division.</a:t>
            </a:r>
          </a:p>
        </p:txBody>
      </p:sp>
    </p:spTree>
    <p:extLst>
      <p:ext uri="{BB962C8B-B14F-4D97-AF65-F5344CB8AC3E}">
        <p14:creationId xmlns:p14="http://schemas.microsoft.com/office/powerpoint/2010/main" val="182965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611EF45B-0888-4681-AD6E-CF63FC61195F}" type="slidenum">
              <a:rPr lang="en-GB" altLang="en-US">
                <a:latin typeface="Times New Roman" pitchFamily="18" charset="0"/>
              </a:rPr>
              <a:pPr/>
              <a:t>8</a:t>
            </a:fld>
            <a:endParaRPr lang="en-GB" alt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altLang="en-US" dirty="0" err="1">
                <a:latin typeface="Comic Sans MS" panose="030F0702030302020204" pitchFamily="66" charset="0"/>
              </a:rPr>
              <a:t>Maths</a:t>
            </a:r>
            <a:r>
              <a:rPr lang="en-US" altLang="en-US" dirty="0">
                <a:latin typeface="Comic Sans MS" panose="030F0702030302020204" pitchFamily="66" charset="0"/>
              </a:rPr>
              <a:t> Recovery has two separate names for the Partitioning Strategy</a:t>
            </a:r>
          </a:p>
          <a:p>
            <a:endParaRPr lang="en-US" altLang="en-US" dirty="0">
              <a:latin typeface="Comic Sans MS" panose="030F0702030302020204" pitchFamily="66" charset="0"/>
            </a:endParaRPr>
          </a:p>
          <a:p>
            <a:r>
              <a:rPr lang="en-US" altLang="en-US" dirty="0">
                <a:latin typeface="Comic Sans MS" panose="030F0702030302020204" pitchFamily="66" charset="0"/>
              </a:rPr>
              <a:t>Jump strategy – keep first number intact and partition second number (can be demonstrated on the empty number line)</a:t>
            </a:r>
          </a:p>
          <a:p>
            <a:endParaRPr lang="en-US" altLang="en-US" dirty="0">
              <a:latin typeface="Comic Sans MS" panose="030F0702030302020204" pitchFamily="66" charset="0"/>
            </a:endParaRPr>
          </a:p>
          <a:p>
            <a:r>
              <a:rPr lang="en-US" altLang="en-US" dirty="0">
                <a:latin typeface="Comic Sans MS" panose="030F0702030302020204" pitchFamily="66" charset="0"/>
              </a:rPr>
              <a:t>Split Strategy – partition both numbers and recombine (not suitable for recording on empty number line)</a:t>
            </a:r>
          </a:p>
        </p:txBody>
      </p:sp>
    </p:spTree>
    <p:extLst>
      <p:ext uri="{BB962C8B-B14F-4D97-AF65-F5344CB8AC3E}">
        <p14:creationId xmlns:p14="http://schemas.microsoft.com/office/powerpoint/2010/main" val="235290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fld id="{FF58AD59-30A6-4552-AAFE-A56FDF478345}" type="slidenum">
              <a:rPr lang="en-GB" altLang="en-US">
                <a:latin typeface="Times New Roman" pitchFamily="18" charset="0"/>
              </a:rPr>
              <a:pPr/>
              <a:t>9</a:t>
            </a:fld>
            <a:endParaRPr lang="en-GB" alt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dirty="0">
                <a:latin typeface="Comic Sans MS" panose="030F0702030302020204" pitchFamily="66" charset="0"/>
              </a:rPr>
              <a:t>Potentially this strategy could become three separate strategies.  I like to reserve ‘rounding and adjusting’ for calculating with numbers close to but just below the decuple / centuple.</a:t>
            </a:r>
          </a:p>
          <a:p>
            <a:endParaRPr lang="en-US" altLang="en-US" dirty="0">
              <a:latin typeface="Comic Sans MS" panose="030F0702030302020204" pitchFamily="66" charset="0"/>
            </a:endParaRPr>
          </a:p>
          <a:p>
            <a:r>
              <a:rPr lang="en-US" altLang="en-US" dirty="0">
                <a:latin typeface="Comic Sans MS" panose="030F0702030302020204" pitchFamily="66" charset="0"/>
              </a:rPr>
              <a:t>Two other strategies could be ‘Use doubling and halving’ and ‘Use known number facts’</a:t>
            </a:r>
          </a:p>
        </p:txBody>
      </p:sp>
    </p:spTree>
    <p:extLst>
      <p:ext uri="{BB962C8B-B14F-4D97-AF65-F5344CB8AC3E}">
        <p14:creationId xmlns:p14="http://schemas.microsoft.com/office/powerpoint/2010/main" val="303133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2605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9006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2605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04256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9369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30510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1670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004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8170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0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2553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2224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7239000" y="0"/>
            <a:ext cx="1905000" cy="45720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0" y="6472808"/>
            <a:ext cx="609600" cy="340568"/>
          </a:xfrm>
          <a:prstGeom prst="rect">
            <a:avLst/>
          </a:prstGeom>
          <a:ln/>
        </p:spPr>
        <p:txBody>
          <a:bodyPr/>
          <a:lstStyle>
            <a:lvl1pPr>
              <a:defRPr>
                <a:solidFill>
                  <a:schemeClr val="tx1"/>
                </a:solidFill>
              </a:defRPr>
            </a:lvl1pPr>
          </a:lstStyle>
          <a:p>
            <a:pPr>
              <a:defRPr/>
            </a:pPr>
            <a:fld id="{F1CD58E5-CEFA-4BB1-AC2C-68FF2C69DA5B}" type="slidenum">
              <a:rPr lang="en-GB" smtClean="0"/>
              <a:pPr>
                <a:defRPr/>
              </a:pPr>
              <a:t>‹#›</a:t>
            </a:fld>
            <a:endParaRPr lang="en-GB" sz="1400" dirty="0">
              <a:latin typeface="Times New Roman" pitchFamily="18" charset="0"/>
            </a:endParaRPr>
          </a:p>
        </p:txBody>
      </p:sp>
    </p:spTree>
    <p:extLst>
      <p:ext uri="{BB962C8B-B14F-4D97-AF65-F5344CB8AC3E}">
        <p14:creationId xmlns:p14="http://schemas.microsoft.com/office/powerpoint/2010/main" val="427513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905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997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459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313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0968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187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044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229068"/>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544" y="6395428"/>
            <a:ext cx="1561832" cy="425713"/>
          </a:xfrm>
          <a:prstGeom prst="rect">
            <a:avLst/>
          </a:prstGeom>
        </p:spPr>
      </p:pic>
      <p:cxnSp>
        <p:nvCxnSpPr>
          <p:cNvPr id="9" name="Straight Connector 8"/>
          <p:cNvCxnSpPr/>
          <p:nvPr/>
        </p:nvCxnSpPr>
        <p:spPr>
          <a:xfrm>
            <a:off x="0" y="6309320"/>
            <a:ext cx="91440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229068"/>
            <a:ext cx="9144000" cy="0"/>
          </a:xfrm>
          <a:prstGeom prst="line">
            <a:avLst/>
          </a:prstGeom>
          <a:ln w="5715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270667"/>
            <a:ext cx="9144000" cy="0"/>
          </a:xfrm>
          <a:prstGeom prst="line">
            <a:avLst/>
          </a:prstGeom>
          <a:ln w="57150">
            <a:solidFill>
              <a:srgbClr val="CCC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61513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lvl1pPr algn="ctr" defTabSz="914400" rtl="0" eaLnBrk="1" latinLnBrk="0" hangingPunct="1">
        <a:spcBef>
          <a:spcPct val="0"/>
        </a:spcBef>
        <a:buNone/>
        <a:defRPr sz="4200" kern="1200">
          <a:solidFill>
            <a:schemeClr val="tx1"/>
          </a:solidFill>
          <a:latin typeface="Comic Sans MS" panose="030F0702030302020204"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229068"/>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p:nvCxnSpPr>
        <p:spPr>
          <a:xfrm>
            <a:off x="0" y="6309320"/>
            <a:ext cx="91440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229068"/>
            <a:ext cx="9144000" cy="0"/>
          </a:xfrm>
          <a:prstGeom prst="line">
            <a:avLst/>
          </a:prstGeom>
          <a:ln w="5715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270667"/>
            <a:ext cx="9144000" cy="0"/>
          </a:xfrm>
          <a:prstGeom prst="line">
            <a:avLst/>
          </a:prstGeom>
          <a:ln w="57150">
            <a:solidFill>
              <a:srgbClr val="CCCC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67544" y="6395428"/>
            <a:ext cx="1561832" cy="425713"/>
          </a:xfrm>
          <a:prstGeom prst="rect">
            <a:avLst/>
          </a:prstGeom>
        </p:spPr>
      </p:pic>
    </p:spTree>
    <p:extLst>
      <p:ext uri="{BB962C8B-B14F-4D97-AF65-F5344CB8AC3E}">
        <p14:creationId xmlns:p14="http://schemas.microsoft.com/office/powerpoint/2010/main" val="12390401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ftr="0" dt="0"/>
  <p:txStyles>
    <p:titleStyle>
      <a:lvl1pPr algn="ctr" defTabSz="914400" rtl="0" eaLnBrk="1" latinLnBrk="0" hangingPunct="1">
        <a:spcBef>
          <a:spcPct val="0"/>
        </a:spcBef>
        <a:buNone/>
        <a:defRPr sz="4200" kern="1200">
          <a:solidFill>
            <a:schemeClr val="tx1"/>
          </a:solidFill>
          <a:latin typeface="Comic Sans MS" panose="030F0702030302020204"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threcovery.org/resources"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www.mathsrecovery.org.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1.xml"/><Relationship Id="rId7"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160" y="192199"/>
            <a:ext cx="3546039" cy="1381652"/>
          </a:xfrm>
          <a:prstGeom prst="rect">
            <a:avLst/>
          </a:prstGeom>
        </p:spPr>
      </p:pic>
      <p:cxnSp>
        <p:nvCxnSpPr>
          <p:cNvPr id="9" name="Straight Connector 8"/>
          <p:cNvCxnSpPr/>
          <p:nvPr/>
        </p:nvCxnSpPr>
        <p:spPr>
          <a:xfrm>
            <a:off x="0" y="1883973"/>
            <a:ext cx="914400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803721"/>
            <a:ext cx="9144000" cy="0"/>
          </a:xfrm>
          <a:prstGeom prst="line">
            <a:avLst/>
          </a:prstGeom>
          <a:ln w="57150">
            <a:solidFill>
              <a:srgbClr val="66CC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845320"/>
            <a:ext cx="9144000" cy="0"/>
          </a:xfrm>
          <a:prstGeom prst="line">
            <a:avLst/>
          </a:prstGeom>
          <a:ln w="57150">
            <a:solidFill>
              <a:srgbClr val="CCCC00"/>
            </a:solidFill>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418057" y="2472922"/>
            <a:ext cx="3663829" cy="1938992"/>
          </a:xfrm>
          <a:prstGeom prst="rect">
            <a:avLst/>
          </a:prstGeom>
          <a:solidFill>
            <a:srgbClr val="CCFFCC"/>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spcBef>
                <a:spcPct val="50000"/>
              </a:spcBef>
            </a:pPr>
            <a:r>
              <a:rPr lang="en-GB" altLang="en-US" sz="4000" b="1" dirty="0">
                <a:solidFill>
                  <a:srgbClr val="C00000"/>
                </a:solidFill>
              </a:rPr>
              <a:t>Mathematical Calculation Strategies</a:t>
            </a:r>
            <a:endParaRPr lang="en-US" altLang="en-US" sz="4000" b="1" dirty="0">
              <a:solidFill>
                <a:srgbClr val="C00000"/>
              </a:solidFill>
            </a:endParaRPr>
          </a:p>
        </p:txBody>
      </p:sp>
      <p:sp>
        <p:nvSpPr>
          <p:cNvPr id="14" name="Text Box 4"/>
          <p:cNvSpPr txBox="1">
            <a:spLocks noChangeArrowheads="1"/>
          </p:cNvSpPr>
          <p:nvPr/>
        </p:nvSpPr>
        <p:spPr bwMode="auto">
          <a:xfrm>
            <a:off x="418057" y="4766944"/>
            <a:ext cx="3663829" cy="1231106"/>
          </a:xfrm>
          <a:prstGeom prst="rect">
            <a:avLst/>
          </a:prstGeom>
          <a:solidFill>
            <a:srgbClr val="CCFFCC"/>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spcBef>
                <a:spcPct val="50000"/>
              </a:spcBef>
            </a:pPr>
            <a:r>
              <a:rPr lang="en-GB" altLang="en-US" sz="3200" b="1" dirty="0">
                <a:solidFill>
                  <a:srgbClr val="C00000"/>
                </a:solidFill>
              </a:rPr>
              <a:t> </a:t>
            </a:r>
            <a:r>
              <a:rPr lang="en-GB" altLang="en-US" sz="2800" b="1" dirty="0">
                <a:solidFill>
                  <a:srgbClr val="C00000"/>
                </a:solidFill>
              </a:rPr>
              <a:t>24 </a:t>
            </a:r>
            <a:r>
              <a:rPr lang="en-GB" altLang="en-US" sz="2800" b="1" dirty="0" err="1">
                <a:solidFill>
                  <a:srgbClr val="C00000"/>
                </a:solidFill>
              </a:rPr>
              <a:t>Márta</a:t>
            </a:r>
            <a:r>
              <a:rPr lang="en-GB" altLang="en-US" sz="2800" b="1" dirty="0">
                <a:solidFill>
                  <a:srgbClr val="C00000"/>
                </a:solidFill>
              </a:rPr>
              <a:t> 2021</a:t>
            </a:r>
          </a:p>
          <a:p>
            <a:pPr algn="ctr">
              <a:spcBef>
                <a:spcPct val="50000"/>
              </a:spcBef>
            </a:pPr>
            <a:r>
              <a:rPr lang="en-GB" altLang="en-US" sz="2800" b="1" dirty="0">
                <a:solidFill>
                  <a:srgbClr val="C00000"/>
                </a:solidFill>
              </a:rPr>
              <a:t>3:45pm – 4:30pm</a:t>
            </a:r>
            <a:endParaRPr lang="en-US" altLang="en-US" sz="2800" b="1" dirty="0">
              <a:solidFill>
                <a:srgbClr val="C00000"/>
              </a:solidFill>
            </a:endParaRPr>
          </a:p>
        </p:txBody>
      </p:sp>
      <p:sp>
        <p:nvSpPr>
          <p:cNvPr id="15" name="Text Box 4"/>
          <p:cNvSpPr txBox="1">
            <a:spLocks noChangeArrowheads="1"/>
          </p:cNvSpPr>
          <p:nvPr/>
        </p:nvSpPr>
        <p:spPr bwMode="auto">
          <a:xfrm>
            <a:off x="0" y="6280655"/>
            <a:ext cx="9144000" cy="584775"/>
          </a:xfrm>
          <a:prstGeom prst="rect">
            <a:avLst/>
          </a:prstGeom>
          <a:solidFill>
            <a:schemeClr val="bg1"/>
          </a:solidFill>
          <a:ln w="38100">
            <a:solidFill>
              <a:schemeClr val="tx2"/>
            </a:solidFill>
            <a:miter lim="800000"/>
            <a:headEnd/>
            <a:tailEnd/>
          </a:ln>
          <a:effectLst/>
        </p:spPr>
        <p:txBody>
          <a:bodyPr wrap="square">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spcBef>
                <a:spcPct val="50000"/>
              </a:spcBef>
            </a:pPr>
            <a:r>
              <a:rPr lang="en-GB" altLang="en-US" sz="3200" b="1" dirty="0">
                <a:solidFill>
                  <a:srgbClr val="C00000"/>
                </a:solidFill>
              </a:rPr>
              <a:t> </a:t>
            </a:r>
            <a:r>
              <a:rPr lang="en-GB" altLang="en-US" sz="3200" b="1" dirty="0">
                <a:solidFill>
                  <a:schemeClr val="accent1">
                    <a:lumMod val="50000"/>
                  </a:schemeClr>
                </a:solidFill>
              </a:rPr>
              <a:t>le</a:t>
            </a:r>
            <a:r>
              <a:rPr lang="en-GB" altLang="en-US" sz="3200" b="1" dirty="0">
                <a:solidFill>
                  <a:srgbClr val="C00000"/>
                </a:solidFill>
              </a:rPr>
              <a:t> </a:t>
            </a:r>
            <a:r>
              <a:rPr lang="en-GB" altLang="en-US" sz="2800" b="1" dirty="0">
                <a:solidFill>
                  <a:schemeClr val="tx2"/>
                </a:solidFill>
              </a:rPr>
              <a:t>Robert Thompson </a:t>
            </a:r>
            <a:r>
              <a:rPr lang="en-GB" altLang="en-US" sz="2800" b="1" dirty="0" err="1">
                <a:solidFill>
                  <a:schemeClr val="tx2"/>
                </a:solidFill>
              </a:rPr>
              <a:t>agus</a:t>
            </a:r>
            <a:r>
              <a:rPr lang="en-GB" altLang="en-US" sz="2800" b="1" dirty="0">
                <a:solidFill>
                  <a:schemeClr val="tx2"/>
                </a:solidFill>
              </a:rPr>
              <a:t> Ashleigh Maw</a:t>
            </a:r>
            <a:endParaRPr lang="en-US" altLang="en-US" sz="2800" b="1" dirty="0">
              <a:solidFill>
                <a:schemeClr val="tx2"/>
              </a:solidFill>
            </a:endParaRPr>
          </a:p>
        </p:txBody>
      </p:sp>
      <p:pic>
        <p:nvPicPr>
          <p:cNvPr id="6" name="Picture 5"/>
          <p:cNvPicPr>
            <a:picLocks noChangeAspect="1"/>
          </p:cNvPicPr>
          <p:nvPr/>
        </p:nvPicPr>
        <p:blipFill>
          <a:blip r:embed="rId4"/>
          <a:stretch>
            <a:fillRect/>
          </a:stretch>
        </p:blipFill>
        <p:spPr>
          <a:xfrm>
            <a:off x="4569952" y="2466752"/>
            <a:ext cx="4237558" cy="3531298"/>
          </a:xfrm>
          <a:prstGeom prst="rect">
            <a:avLst/>
          </a:prstGeom>
        </p:spPr>
      </p:pic>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1043608" y="2204864"/>
            <a:ext cx="7345362" cy="122396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a:t>Use the relationships between addition, subtraction, multiplication and division.</a:t>
            </a:r>
          </a:p>
        </p:txBody>
      </p:sp>
      <p:sp>
        <p:nvSpPr>
          <p:cNvPr id="15366" name="Rectangle 5"/>
          <p:cNvSpPr>
            <a:spLocks noChangeArrowheads="1"/>
          </p:cNvSpPr>
          <p:nvPr/>
        </p:nvSpPr>
        <p:spPr bwMode="auto">
          <a:xfrm>
            <a:off x="3708400" y="548680"/>
            <a:ext cx="2166938" cy="100806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Inverse Operations</a:t>
            </a:r>
          </a:p>
        </p:txBody>
      </p:sp>
      <p:sp>
        <p:nvSpPr>
          <p:cNvPr id="4" name="Rectangle 3"/>
          <p:cNvSpPr>
            <a:spLocks noChangeArrowheads="1"/>
          </p:cNvSpPr>
          <p:nvPr/>
        </p:nvSpPr>
        <p:spPr bwMode="auto">
          <a:xfrm>
            <a:off x="1043608" y="4063801"/>
            <a:ext cx="7345362" cy="122396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dirty="0"/>
              <a:t>e.g. 100 – 87 becomes 87 + </a:t>
            </a:r>
            <a:r>
              <a:rPr lang="en-GB" altLang="en-US" sz="2800" b="1" dirty="0">
                <a:sym typeface="Symbol" panose="05050102010706020507" pitchFamily="18" charset="2"/>
              </a:rPr>
              <a:t> = 100</a:t>
            </a:r>
          </a:p>
          <a:p>
            <a:r>
              <a:rPr lang="en-GB" altLang="en-US" sz="2800" b="1" dirty="0">
                <a:sym typeface="Symbol" panose="05050102010706020507" pitchFamily="18" charset="2"/>
              </a:rPr>
              <a:t>	225 ÷ 25 becomes 25 x  = 225</a:t>
            </a:r>
            <a:endParaRPr lang="en-GB" altLang="en-US" sz="28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ChangeArrowheads="1"/>
          </p:cNvSpPr>
          <p:nvPr/>
        </p:nvSpPr>
        <p:spPr bwMode="auto">
          <a:xfrm>
            <a:off x="1027113" y="1484784"/>
            <a:ext cx="7345362" cy="2879725"/>
          </a:xfrm>
          <a:prstGeom prst="rect">
            <a:avLst/>
          </a:prstGeom>
          <a:solidFill>
            <a:schemeClr val="tx2">
              <a:lumMod val="40000"/>
              <a:lumOff val="60000"/>
            </a:schemeClr>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a:t>When calculating use doubling and halving; when multiplying or dividing use multiples of 10 as a factor of one of the numbers; when multiplying or dividing by 50 or 25 use multiplication or division by 100.</a:t>
            </a:r>
          </a:p>
        </p:txBody>
      </p:sp>
      <p:sp>
        <p:nvSpPr>
          <p:cNvPr id="16390" name="Rectangle 5"/>
          <p:cNvSpPr>
            <a:spLocks noChangeArrowheads="1"/>
          </p:cNvSpPr>
          <p:nvPr/>
        </p:nvSpPr>
        <p:spPr bwMode="auto">
          <a:xfrm>
            <a:off x="3419475" y="405234"/>
            <a:ext cx="2560638" cy="647700"/>
          </a:xfrm>
          <a:prstGeom prst="rect">
            <a:avLst/>
          </a:prstGeom>
          <a:solidFill>
            <a:schemeClr val="tx2">
              <a:lumMod val="40000"/>
              <a:lumOff val="60000"/>
            </a:schemeClr>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dirty="0"/>
              <a:t>Using Factors</a:t>
            </a:r>
          </a:p>
        </p:txBody>
      </p:sp>
      <p:sp>
        <p:nvSpPr>
          <p:cNvPr id="4" name="Rectangle 3"/>
          <p:cNvSpPr>
            <a:spLocks noChangeArrowheads="1"/>
          </p:cNvSpPr>
          <p:nvPr/>
        </p:nvSpPr>
        <p:spPr bwMode="auto">
          <a:xfrm>
            <a:off x="1027113" y="4796358"/>
            <a:ext cx="7345362" cy="1080913"/>
          </a:xfrm>
          <a:prstGeom prst="rect">
            <a:avLst/>
          </a:prstGeom>
          <a:solidFill>
            <a:schemeClr val="tx2">
              <a:lumMod val="40000"/>
              <a:lumOff val="60000"/>
            </a:schemeClr>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400" b="1" dirty="0"/>
              <a:t>e.g. 	47 x 4 = 47 x 2 x 2 = 188</a:t>
            </a:r>
          </a:p>
          <a:p>
            <a:r>
              <a:rPr lang="en-GB" altLang="en-US" sz="2400" b="1" dirty="0"/>
              <a:t>	16 x 50 = 16 x 100 ÷ 2 = 800</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971600" y="1844824"/>
            <a:ext cx="7345362" cy="165576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dirty="0"/>
              <a:t>When calculating, comparing or ordering select the appropriate form of fractions, decimals or percentages (KS2)</a:t>
            </a:r>
          </a:p>
        </p:txBody>
      </p:sp>
      <p:sp>
        <p:nvSpPr>
          <p:cNvPr id="14342" name="Rectangle 5"/>
          <p:cNvSpPr>
            <a:spLocks noChangeArrowheads="1"/>
          </p:cNvSpPr>
          <p:nvPr/>
        </p:nvSpPr>
        <p:spPr bwMode="auto">
          <a:xfrm>
            <a:off x="3779317" y="476672"/>
            <a:ext cx="2016125" cy="10080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600" b="1"/>
              <a:t>Using</a:t>
            </a:r>
            <a:br>
              <a:rPr lang="en-GB" altLang="en-US" sz="2600" b="1"/>
            </a:br>
            <a:r>
              <a:rPr lang="en-GB" altLang="en-US" sz="2600" b="1"/>
              <a:t>Equivalence</a:t>
            </a:r>
          </a:p>
        </p:txBody>
      </p:sp>
      <p:sp>
        <p:nvSpPr>
          <p:cNvPr id="4" name="Rectangle 3"/>
          <p:cNvSpPr>
            <a:spLocks noChangeArrowheads="1"/>
          </p:cNvSpPr>
          <p:nvPr/>
        </p:nvSpPr>
        <p:spPr bwMode="auto">
          <a:xfrm>
            <a:off x="971600" y="4005064"/>
            <a:ext cx="7345362" cy="165576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dirty="0"/>
              <a:t>Find 25% of £16.60</a:t>
            </a:r>
          </a:p>
          <a:p>
            <a:r>
              <a:rPr lang="en-GB" altLang="en-US" sz="2400" b="1" dirty="0"/>
              <a:t>25% is equivalent to ¼ </a:t>
            </a:r>
          </a:p>
          <a:p>
            <a:r>
              <a:rPr lang="en-GB" altLang="en-US" sz="2400" b="1" dirty="0"/>
              <a:t>Half of £16.60 is £8.30 and half of £8.30 is £4.15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196360" y="1556792"/>
            <a:ext cx="3322712" cy="1143000"/>
          </a:xfrm>
          <a:gradFill rotWithShape="1">
            <a:gsLst>
              <a:gs pos="0">
                <a:srgbClr val="8488C4"/>
              </a:gs>
              <a:gs pos="53000">
                <a:srgbClr val="D4DEFF"/>
              </a:gs>
              <a:gs pos="83000">
                <a:srgbClr val="D4DEFF"/>
              </a:gs>
              <a:gs pos="100000">
                <a:srgbClr val="96AB94"/>
              </a:gs>
            </a:gsLst>
            <a:path path="shape">
              <a:fillToRect l="50000" t="50000" r="50000" b="50000"/>
            </a:path>
          </a:gradFill>
        </p:spPr>
        <p:txBody>
          <a:bodyPr/>
          <a:lstStyle/>
          <a:p>
            <a:r>
              <a:rPr lang="en-GB" altLang="en-US" sz="3200" b="1" dirty="0">
                <a:solidFill>
                  <a:schemeClr val="tx1"/>
                </a:solidFill>
              </a:rPr>
              <a:t>Calculation Conversation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52049">
            <a:off x="5365614" y="781847"/>
            <a:ext cx="2600559" cy="3691117"/>
          </a:xfrm>
          <a:prstGeom prst="rect">
            <a:avLst/>
          </a:prstGeom>
        </p:spPr>
      </p:pic>
      <p:sp>
        <p:nvSpPr>
          <p:cNvPr id="5" name="Title 1"/>
          <p:cNvSpPr txBox="1">
            <a:spLocks/>
          </p:cNvSpPr>
          <p:nvPr/>
        </p:nvSpPr>
        <p:spPr>
          <a:xfrm>
            <a:off x="1575480" y="4887311"/>
            <a:ext cx="2564472" cy="1079714"/>
          </a:xfrm>
          <a:prstGeom prst="rect">
            <a:avLst/>
          </a:prstGeom>
          <a:solidFill>
            <a:srgbClr val="FFFF00"/>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200" kern="1200">
                <a:solidFill>
                  <a:schemeClr val="tx1"/>
                </a:solidFill>
                <a:latin typeface="Comic Sans MS" panose="030F0702030302020204" pitchFamily="66" charset="0"/>
                <a:ea typeface="+mj-ea"/>
                <a:cs typeface="+mj-cs"/>
              </a:defRPr>
            </a:lvl1pPr>
          </a:lstStyle>
          <a:p>
            <a:pPr fontAlgn="auto">
              <a:spcAft>
                <a:spcPts val="0"/>
              </a:spcAft>
            </a:pPr>
            <a:r>
              <a:rPr lang="en-GB" sz="2800" dirty="0"/>
              <a:t>Comparing levels of difficulty in calculations</a:t>
            </a:r>
          </a:p>
        </p:txBody>
      </p:sp>
      <p:pic>
        <p:nvPicPr>
          <p:cNvPr id="6" name="Picture 5"/>
          <p:cNvPicPr>
            <a:picLocks noChangeAspect="1"/>
          </p:cNvPicPr>
          <p:nvPr/>
        </p:nvPicPr>
        <p:blipFill>
          <a:blip r:embed="rId4"/>
          <a:stretch>
            <a:fillRect/>
          </a:stretch>
        </p:blipFill>
        <p:spPr>
          <a:xfrm>
            <a:off x="4139952" y="4869160"/>
            <a:ext cx="1145152" cy="1104254"/>
          </a:xfrm>
          <a:prstGeom prst="rect">
            <a:avLst/>
          </a:prstGeom>
        </p:spPr>
      </p:pic>
      <p:pic>
        <p:nvPicPr>
          <p:cNvPr id="7" name="Picture 6"/>
          <p:cNvPicPr>
            <a:picLocks noChangeAspect="1"/>
          </p:cNvPicPr>
          <p:nvPr/>
        </p:nvPicPr>
        <p:blipFill rotWithShape="1">
          <a:blip r:embed="rId5"/>
          <a:srcRect l="21042" t="5548" r="20160" b="2901"/>
          <a:stretch/>
        </p:blipFill>
        <p:spPr>
          <a:xfrm>
            <a:off x="430328" y="4887310"/>
            <a:ext cx="1145152" cy="10797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344"/>
            <a:ext cx="9176933" cy="684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15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12"/>
            <a:ext cx="9172574" cy="698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78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6525" y="347732"/>
            <a:ext cx="4680520" cy="523220"/>
          </a:xfrm>
          <a:prstGeom prst="rect">
            <a:avLst/>
          </a:prstGeom>
          <a:solidFill>
            <a:srgbClr val="00B0F0"/>
          </a:solidFill>
          <a:ln w="28575">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Structuring Numbers</a:t>
            </a:r>
          </a:p>
        </p:txBody>
      </p:sp>
      <p:sp>
        <p:nvSpPr>
          <p:cNvPr id="5" name="TextBox 4"/>
          <p:cNvSpPr txBox="1"/>
          <p:nvPr/>
        </p:nvSpPr>
        <p:spPr>
          <a:xfrm>
            <a:off x="467544" y="1588554"/>
            <a:ext cx="8136904" cy="3970318"/>
          </a:xfrm>
          <a:prstGeom prst="rect">
            <a:avLst/>
          </a:prstGeom>
          <a:solidFill>
            <a:srgbClr val="FF99FF"/>
          </a:solidFill>
        </p:spPr>
        <p:txBody>
          <a:bodyPr wrap="square" rtlCol="0">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The learner: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sz="2800" dirty="0">
                <a:solidFill>
                  <a:prstClr val="black"/>
                </a:solidFill>
              </a:rPr>
              <a:t>- can</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combine and partition numbers </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without counting-by-ones.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GB" sz="2800" dirty="0">
                <a:solidFill>
                  <a:prstClr val="black"/>
                </a:solidFill>
              </a:rPr>
              <a:t>- uses</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 knowledge of </a:t>
            </a: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doubles</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 and the </a:t>
            </a: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5</a:t>
            </a:r>
            <a:r>
              <a:rPr kumimoji="0" lang="en-GB" sz="2800" b="0" i="0" u="none" strike="noStrike" kern="1200" cap="none" spc="0" normalizeH="0" noProof="0" dirty="0">
                <a:ln>
                  <a:noFill/>
                </a:ln>
                <a:solidFill>
                  <a:prstClr val="black"/>
                </a:solidFill>
                <a:effectLst/>
                <a:uLnTx/>
                <a:uFillTx/>
                <a:latin typeface="Comic Sans MS" pitchFamily="66" charset="0"/>
                <a:ea typeface="+mn-ea"/>
                <a:cs typeface="+mn-cs"/>
              </a:rPr>
              <a:t> </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and </a:t>
            </a: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10</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 structure of numbers.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Teaching involves: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finger patterns</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spatial dot patterns</a:t>
            </a:r>
          </a:p>
        </p:txBody>
      </p:sp>
      <p:pic>
        <p:nvPicPr>
          <p:cNvPr id="2" name="Picture 1"/>
          <p:cNvPicPr>
            <a:picLocks noChangeAspect="1"/>
          </p:cNvPicPr>
          <p:nvPr/>
        </p:nvPicPr>
        <p:blipFill rotWithShape="1">
          <a:blip r:embed="rId3"/>
          <a:srcRect l="7633" t="11842" r="7105" b="23027"/>
          <a:stretch/>
        </p:blipFill>
        <p:spPr>
          <a:xfrm rot="819603">
            <a:off x="373889" y="362358"/>
            <a:ext cx="1728192" cy="792088"/>
          </a:xfrm>
          <a:prstGeom prst="rect">
            <a:avLst/>
          </a:prstGeom>
        </p:spPr>
      </p:pic>
      <p:pic>
        <p:nvPicPr>
          <p:cNvPr id="4" name="Picture 3"/>
          <p:cNvPicPr>
            <a:picLocks noChangeAspect="1"/>
          </p:cNvPicPr>
          <p:nvPr/>
        </p:nvPicPr>
        <p:blipFill>
          <a:blip r:embed="rId4"/>
          <a:stretch>
            <a:fillRect/>
          </a:stretch>
        </p:blipFill>
        <p:spPr>
          <a:xfrm>
            <a:off x="7092280" y="272813"/>
            <a:ext cx="1787307" cy="1058918"/>
          </a:xfrm>
          <a:prstGeom prst="rect">
            <a:avLst/>
          </a:prstGeom>
        </p:spPr>
      </p:pic>
    </p:spTree>
    <p:extLst>
      <p:ext uri="{BB962C8B-B14F-4D97-AF65-F5344CB8AC3E}">
        <p14:creationId xmlns:p14="http://schemas.microsoft.com/office/powerpoint/2010/main" val="68850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39093"/>
            <a:ext cx="7560840" cy="523220"/>
          </a:xfrm>
          <a:prstGeom prst="rect">
            <a:avLst/>
          </a:prstGeom>
          <a:solidFill>
            <a:schemeClr val="accent2">
              <a:lumMod val="40000"/>
              <a:lumOff val="6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Key number combinations and partitions</a:t>
            </a:r>
          </a:p>
        </p:txBody>
      </p:sp>
      <p:sp>
        <p:nvSpPr>
          <p:cNvPr id="2" name="Rectangle 1"/>
          <p:cNvSpPr/>
          <p:nvPr/>
        </p:nvSpPr>
        <p:spPr>
          <a:xfrm>
            <a:off x="467544" y="980728"/>
            <a:ext cx="8136904" cy="50167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Doubles to ten; </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1+1, 2+2, 3+3, 4+4, 5+5 and halves; 2 is half of 4, 3 is half of 6</a:t>
            </a:r>
          </a:p>
          <a:p>
            <a:pPr marL="82296"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Partitioning</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numbers 2 to 5</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Partitioning 2 into 1+1 and 3 into 1+2 and 2+1 and so on.</a:t>
            </a:r>
          </a:p>
          <a:p>
            <a:pPr marL="82296"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Combinations with 5</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6=5+1, 7=5+2 …</a:t>
            </a:r>
          </a:p>
          <a:p>
            <a:pPr marL="82296"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Partitioning</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numbers 6 to 10</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Partitioning 6 into 5+1, 4+2, 3+3…and so on.  Similarly for 7 to 10 with particular emphasis on the partitions of 10</a:t>
            </a:r>
          </a:p>
          <a:p>
            <a:pPr marL="82296"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Combinations with 10</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11=10+1, 12=10+2 …</a:t>
            </a:r>
          </a:p>
          <a:p>
            <a:pPr marL="82296"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rPr>
              <a:t>Doubles to twenty; </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6+6, 7+7, 8+8, 9+9, 10+10…and halves; 8 is half of 16, 10 is half of 20</a:t>
            </a:r>
            <a:endParaRPr kumimoji="0" lang="en-GB" sz="20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56316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332656"/>
            <a:ext cx="4464496" cy="523220"/>
          </a:xfrm>
          <a:prstGeom prst="rect">
            <a:avLst/>
          </a:prstGeom>
          <a:solidFill>
            <a:srgbClr val="FFC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Finger Patterns</a:t>
            </a:r>
          </a:p>
        </p:txBody>
      </p:sp>
      <p:sp>
        <p:nvSpPr>
          <p:cNvPr id="5" name="TextBox 4"/>
          <p:cNvSpPr txBox="1"/>
          <p:nvPr/>
        </p:nvSpPr>
        <p:spPr>
          <a:xfrm>
            <a:off x="-309297" y="1246599"/>
            <a:ext cx="9249950" cy="4832092"/>
          </a:xfrm>
          <a:prstGeom prst="rect">
            <a:avLst/>
          </a:prstGeom>
          <a:noFill/>
        </p:spPr>
        <p:txBody>
          <a:bodyPr wrap="square" rtlCol="0">
            <a:spAutoFit/>
          </a:bodyPr>
          <a:lstStyle/>
          <a:p>
            <a:pPr marL="457200" marR="0" lvl="1" indent="0"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rPr>
              <a:t>Progression in learning:</a:t>
            </a:r>
          </a:p>
          <a:p>
            <a:pPr marL="457200" marR="0" lvl="1" indent="0" defTabSz="914400" rtl="0" eaLnBrk="0" fontAlgn="base" latinLnBrk="0" hangingPunct="0">
              <a:lnSpc>
                <a:spcPct val="100000"/>
              </a:lnSpc>
              <a:spcBef>
                <a:spcPct val="0"/>
              </a:spcBef>
              <a:spcAft>
                <a:spcPct val="0"/>
              </a:spcAft>
              <a:buClrTx/>
              <a:buSzTx/>
              <a:buFontTx/>
              <a:buNone/>
              <a:tabLst/>
              <a:defRPr/>
            </a:pPr>
            <a:endParaRPr lang="en-GB" sz="2000" dirty="0">
              <a:solidFill>
                <a:prstClr val="black"/>
              </a:solidFill>
            </a:endParaRPr>
          </a:p>
          <a:p>
            <a:pPr marL="800100" lvl="1" indent="-342900">
              <a:buFont typeface="Arial" panose="020B0604020202020204" pitchFamily="34" charset="0"/>
              <a:buChar char="•"/>
            </a:pPr>
            <a:r>
              <a:rPr kumimoji="0" lang="en-GB" sz="2400" b="0" i="0" u="none" strike="noStrike" kern="1200" cap="none" spc="0" normalizeH="0" baseline="0" noProof="0" dirty="0">
                <a:ln>
                  <a:noFill/>
                </a:ln>
                <a:solidFill>
                  <a:prstClr val="black"/>
                </a:solidFill>
                <a:effectLst/>
                <a:uLnTx/>
                <a:uFillTx/>
              </a:rPr>
              <a:t>Make</a:t>
            </a:r>
            <a:r>
              <a:rPr kumimoji="0" lang="en-GB" sz="2400" b="0" i="0" u="none" strike="noStrike" kern="1200" cap="none" spc="0" normalizeH="0" noProof="0" dirty="0">
                <a:ln>
                  <a:noFill/>
                </a:ln>
                <a:solidFill>
                  <a:prstClr val="black"/>
                </a:solidFill>
                <a:effectLst/>
                <a:uLnTx/>
                <a:uFillTx/>
              </a:rPr>
              <a:t> 1 to 5 (</a:t>
            </a:r>
            <a:r>
              <a:rPr kumimoji="0" lang="en-GB" sz="2400" b="0" i="1" u="none" strike="noStrike" kern="1200" cap="none" spc="0" normalizeH="0" noProof="0" dirty="0">
                <a:ln>
                  <a:noFill/>
                </a:ln>
                <a:solidFill>
                  <a:prstClr val="black"/>
                </a:solidFill>
                <a:effectLst/>
                <a:uLnTx/>
                <a:uFillTx/>
              </a:rPr>
              <a:t>show me …</a:t>
            </a:r>
            <a:r>
              <a:rPr kumimoji="0" lang="en-GB" sz="2400" b="0" i="0" u="none" strike="noStrike" kern="1200" cap="none" spc="0" normalizeH="0" noProof="0" dirty="0">
                <a:ln>
                  <a:noFill/>
                </a:ln>
                <a:solidFill>
                  <a:prstClr val="black"/>
                </a:solidFill>
                <a:effectLst/>
                <a:uLnTx/>
                <a:uFillTx/>
              </a:rPr>
              <a:t>)                                    </a:t>
            </a:r>
            <a:r>
              <a:rPr lang="en-GB" sz="2400" dirty="0">
                <a:solidFill>
                  <a:prstClr val="black"/>
                </a:solidFill>
              </a:rPr>
              <a:t>Look for:</a:t>
            </a:r>
            <a:r>
              <a:rPr kumimoji="0" lang="en-GB" sz="2400" b="0" i="0" u="none" strike="noStrike" kern="1200" cap="none" spc="0" normalizeH="0" noProof="0" dirty="0">
                <a:ln>
                  <a:noFill/>
                </a:ln>
                <a:solidFill>
                  <a:prstClr val="black"/>
                </a:solidFill>
                <a:effectLst/>
                <a:uLnTx/>
                <a:uFillTx/>
              </a:rPr>
              <a:t>                        </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lang="en-GB" sz="2400" dirty="0">
                <a:solidFill>
                  <a:prstClr val="black"/>
                </a:solidFill>
              </a:rPr>
              <a:t>‘Read’ 1 to 5 (</a:t>
            </a:r>
            <a:r>
              <a:rPr lang="en-GB" sz="2400" i="1" dirty="0">
                <a:solidFill>
                  <a:prstClr val="black"/>
                </a:solidFill>
              </a:rPr>
              <a:t>what can you see?</a:t>
            </a:r>
            <a:r>
              <a:rPr lang="en-GB" sz="2400" dirty="0">
                <a:solidFill>
                  <a:prstClr val="black"/>
                </a:solidFill>
              </a:rPr>
              <a:t>)</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GB" sz="2400" b="0" i="0" u="none" strike="noStrike" kern="1200" cap="none" spc="0" normalizeH="0" noProof="0" dirty="0">
                <a:ln>
                  <a:noFill/>
                </a:ln>
                <a:solidFill>
                  <a:prstClr val="black"/>
                </a:solidFill>
                <a:effectLst/>
                <a:uLnTx/>
                <a:uFillTx/>
              </a:rPr>
              <a:t>Make 6 to 10  (one hand showing 5)</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lang="en-GB" sz="2400" baseline="0" dirty="0">
                <a:solidFill>
                  <a:prstClr val="black"/>
                </a:solidFill>
              </a:rPr>
              <a:t>‘Read’  6</a:t>
            </a:r>
            <a:r>
              <a:rPr lang="en-GB" sz="2400" dirty="0">
                <a:solidFill>
                  <a:prstClr val="black"/>
                </a:solidFill>
              </a:rPr>
              <a:t> to </a:t>
            </a:r>
            <a:r>
              <a:rPr lang="en-GB" sz="2400" baseline="0" dirty="0">
                <a:solidFill>
                  <a:prstClr val="black"/>
                </a:solidFill>
              </a:rPr>
              <a:t>10 </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lang="en-GB" sz="2400" dirty="0">
                <a:solidFill>
                  <a:prstClr val="black"/>
                </a:solidFill>
              </a:rPr>
              <a:t>make combinations to 5 and then 10 </a:t>
            </a:r>
          </a:p>
          <a:p>
            <a:pPr marR="0" lvl="1" algn="l" defTabSz="914400" rtl="0" eaLnBrk="0" fontAlgn="base" latinLnBrk="0" hangingPunct="0">
              <a:spcBef>
                <a:spcPct val="0"/>
              </a:spcBef>
              <a:spcAft>
                <a:spcPct val="0"/>
              </a:spcAft>
              <a:buClrTx/>
              <a:buSzTx/>
              <a:tabLst/>
              <a:defRPr/>
            </a:pPr>
            <a:r>
              <a:rPr lang="en-GB" sz="2400" dirty="0">
                <a:solidFill>
                  <a:prstClr val="black"/>
                </a:solidFill>
              </a:rPr>
              <a:t>(teacher shows 2, children show 3/teacher shows 4, children show 6)</a:t>
            </a:r>
            <a:endParaRPr lang="en-GB" sz="2400" baseline="0" dirty="0">
              <a:solidFill>
                <a:prstClr val="black"/>
              </a:solidFill>
            </a:endParaRP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GB" sz="2400" b="0" i="0" u="none" strike="noStrike" kern="1200" cap="none" spc="0" normalizeH="0" noProof="0" dirty="0">
                <a:ln>
                  <a:noFill/>
                </a:ln>
                <a:solidFill>
                  <a:prstClr val="black"/>
                </a:solidFill>
                <a:effectLst/>
                <a:uLnTx/>
                <a:uFillTx/>
              </a:rPr>
              <a:t>Make and ‘read’ doubles e.g. 3+3, 5+5</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lang="en-GB" sz="2400" noProof="0" dirty="0">
                <a:solidFill>
                  <a:prstClr val="black"/>
                </a:solidFill>
              </a:rPr>
              <a:t>Bunny ears (make patterns without looking)</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dirty="0">
                <a:ln>
                  <a:noFill/>
                </a:ln>
                <a:solidFill>
                  <a:prstClr val="black"/>
                </a:solidFill>
                <a:effectLst/>
                <a:uLnTx/>
                <a:uFillTx/>
              </a:rPr>
              <a:t>Show</a:t>
            </a:r>
            <a:r>
              <a:rPr kumimoji="0" lang="en-GB" sz="2400" b="0" i="0" u="none" strike="noStrike" kern="1200" cap="none" spc="0" normalizeH="0" dirty="0">
                <a:ln>
                  <a:noFill/>
                </a:ln>
                <a:solidFill>
                  <a:prstClr val="black"/>
                </a:solidFill>
                <a:effectLst/>
                <a:uLnTx/>
                <a:uFillTx/>
              </a:rPr>
              <a:t> the same number in different ways</a:t>
            </a:r>
            <a:endParaRPr kumimoji="0" lang="en-GB" sz="2400" b="0" i="0" u="none" strike="noStrike" kern="1200" cap="none" spc="0" normalizeH="0" baseline="0" noProof="0" dirty="0">
              <a:ln>
                <a:noFill/>
              </a:ln>
              <a:solidFill>
                <a:prstClr val="black"/>
              </a:solidFill>
              <a:effectLst/>
              <a:uLnTx/>
              <a:uFillTx/>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pic>
        <p:nvPicPr>
          <p:cNvPr id="2" name="Picture 1"/>
          <p:cNvPicPr>
            <a:picLocks noChangeAspect="1"/>
          </p:cNvPicPr>
          <p:nvPr/>
        </p:nvPicPr>
        <p:blipFill rotWithShape="1">
          <a:blip r:embed="rId3"/>
          <a:srcRect t="66286" r="66538"/>
          <a:stretch/>
        </p:blipFill>
        <p:spPr>
          <a:xfrm>
            <a:off x="7343396" y="178543"/>
            <a:ext cx="1513080" cy="1068056"/>
          </a:xfrm>
          <a:prstGeom prst="rect">
            <a:avLst/>
          </a:prstGeom>
        </p:spPr>
      </p:pic>
      <p:pic>
        <p:nvPicPr>
          <p:cNvPr id="8" name="Picture 7"/>
          <p:cNvPicPr>
            <a:picLocks noChangeAspect="1"/>
          </p:cNvPicPr>
          <p:nvPr/>
        </p:nvPicPr>
        <p:blipFill rotWithShape="1">
          <a:blip r:embed="rId3"/>
          <a:srcRect l="67172" t="1" r="-759" b="66443"/>
          <a:stretch/>
        </p:blipFill>
        <p:spPr>
          <a:xfrm>
            <a:off x="395536" y="213205"/>
            <a:ext cx="1405068" cy="983547"/>
          </a:xfrm>
          <a:prstGeom prst="rect">
            <a:avLst/>
          </a:prstGeom>
        </p:spPr>
      </p:pic>
      <p:pic>
        <p:nvPicPr>
          <p:cNvPr id="4" name="Picture 3"/>
          <p:cNvPicPr>
            <a:picLocks noChangeAspect="1"/>
          </p:cNvPicPr>
          <p:nvPr/>
        </p:nvPicPr>
        <p:blipFill rotWithShape="1">
          <a:blip r:embed="rId4"/>
          <a:srcRect l="14970" t="24192" r="13922" b="3233"/>
          <a:stretch/>
        </p:blipFill>
        <p:spPr>
          <a:xfrm>
            <a:off x="7146257" y="4293126"/>
            <a:ext cx="1430504" cy="1806954"/>
          </a:xfrm>
          <a:prstGeom prst="rect">
            <a:avLst/>
          </a:prstGeom>
        </p:spPr>
      </p:pic>
      <p:sp>
        <p:nvSpPr>
          <p:cNvPr id="6" name="TextBox 5"/>
          <p:cNvSpPr txBox="1"/>
          <p:nvPr/>
        </p:nvSpPr>
        <p:spPr>
          <a:xfrm>
            <a:off x="7146257" y="2974502"/>
            <a:ext cx="1536003" cy="461665"/>
          </a:xfrm>
          <a:prstGeom prst="rect">
            <a:avLst/>
          </a:prstGeom>
          <a:solidFill>
            <a:srgbClr val="FFC000"/>
          </a:solidFill>
        </p:spPr>
        <p:txBody>
          <a:bodyPr wrap="square" rtlCol="0">
            <a:spAutoFit/>
          </a:bodyPr>
          <a:lstStyle/>
          <a:p>
            <a:r>
              <a:rPr lang="en-GB" sz="2400" dirty="0"/>
              <a:t>Throwing</a:t>
            </a:r>
          </a:p>
        </p:txBody>
      </p:sp>
      <p:sp>
        <p:nvSpPr>
          <p:cNvPr id="10" name="TextBox 9"/>
          <p:cNvSpPr txBox="1"/>
          <p:nvPr/>
        </p:nvSpPr>
        <p:spPr>
          <a:xfrm>
            <a:off x="7164288" y="2398045"/>
            <a:ext cx="1517972" cy="461665"/>
          </a:xfrm>
          <a:prstGeom prst="rect">
            <a:avLst/>
          </a:prstGeom>
          <a:solidFill>
            <a:srgbClr val="66FF33"/>
          </a:solidFill>
        </p:spPr>
        <p:txBody>
          <a:bodyPr wrap="square" rtlCol="0">
            <a:spAutoFit/>
          </a:bodyPr>
          <a:lstStyle/>
          <a:p>
            <a:r>
              <a:rPr lang="en-GB" sz="2400" dirty="0"/>
              <a:t>Growing</a:t>
            </a:r>
          </a:p>
        </p:txBody>
      </p:sp>
    </p:spTree>
    <p:extLst>
      <p:ext uri="{BB962C8B-B14F-4D97-AF65-F5344CB8AC3E}">
        <p14:creationId xmlns:p14="http://schemas.microsoft.com/office/powerpoint/2010/main" val="2377596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4294967295"/>
          </p:nvPr>
        </p:nvSpPr>
        <p:spPr>
          <a:xfrm>
            <a:off x="0" y="6466116"/>
            <a:ext cx="609600" cy="457200"/>
          </a:xfrm>
          <a:prstGeom prst="rect">
            <a:avLst/>
          </a:prstGeom>
          <a:noFill/>
        </p:spPr>
        <p:txBody>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FE42A5B-9463-49A6-9680-32DB3FA03D3A}" type="slidenum">
              <a:rPr kumimoji="0" lang="en-GB" altLang="en-US" sz="1600" b="0" i="0" u="none" strike="noStrike" kern="1200" cap="none" spc="0" normalizeH="0" baseline="0" noProof="0">
                <a:ln>
                  <a:noFill/>
                </a:ln>
                <a:solidFill>
                  <a:prstClr val="black"/>
                </a:solidFill>
                <a:effectLst/>
                <a:uLnTx/>
                <a:uFillTx/>
                <a:latin typeface="Tahoma"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GB" alt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9" name="Text Box 8"/>
          <p:cNvSpPr txBox="1">
            <a:spLocks noChangeArrowheads="1"/>
          </p:cNvSpPr>
          <p:nvPr/>
        </p:nvSpPr>
        <p:spPr bwMode="auto">
          <a:xfrm>
            <a:off x="3419475" y="404813"/>
            <a:ext cx="2736850" cy="46196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Comic Sans MS" pitchFamily="66" charset="0"/>
                <a:ea typeface="+mn-ea"/>
                <a:cs typeface="+mn-cs"/>
              </a:rPr>
              <a:t>The Five Frame</a:t>
            </a:r>
            <a:endParaRPr kumimoji="0" lang="en-US" altLang="en-US" sz="24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grpSp>
        <p:nvGrpSpPr>
          <p:cNvPr id="10" name="Group 9"/>
          <p:cNvGrpSpPr>
            <a:grpSpLocks/>
          </p:cNvGrpSpPr>
          <p:nvPr/>
        </p:nvGrpSpPr>
        <p:grpSpPr bwMode="auto">
          <a:xfrm>
            <a:off x="276311" y="1074998"/>
            <a:ext cx="3449761" cy="719410"/>
            <a:chOff x="1043608" y="2492896"/>
            <a:chExt cx="6840760" cy="1296144"/>
          </a:xfrm>
        </p:grpSpPr>
        <p:sp>
          <p:nvSpPr>
            <p:cNvPr id="11" name="Rectangle 3"/>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 name="Rectangle 10"/>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 name="Rectangle 11"/>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 name="Rectangle 12"/>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 name="Rectangle 13"/>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16" name="Group 15"/>
          <p:cNvGrpSpPr>
            <a:grpSpLocks/>
          </p:cNvGrpSpPr>
          <p:nvPr/>
        </p:nvGrpSpPr>
        <p:grpSpPr bwMode="auto">
          <a:xfrm>
            <a:off x="252238" y="2278838"/>
            <a:ext cx="3497906" cy="720080"/>
            <a:chOff x="1312478" y="3501008"/>
            <a:chExt cx="6840760" cy="1296144"/>
          </a:xfrm>
        </p:grpSpPr>
        <p:grpSp>
          <p:nvGrpSpPr>
            <p:cNvPr id="17" name="Group 17"/>
            <p:cNvGrpSpPr>
              <a:grpSpLocks/>
            </p:cNvGrpSpPr>
            <p:nvPr/>
          </p:nvGrpSpPr>
          <p:grpSpPr bwMode="auto">
            <a:xfrm>
              <a:off x="1312478" y="3501008"/>
              <a:ext cx="6840760" cy="1296144"/>
              <a:chOff x="1043608" y="2492896"/>
              <a:chExt cx="6840760" cy="1296144"/>
            </a:xfrm>
          </p:grpSpPr>
          <p:sp>
            <p:nvSpPr>
              <p:cNvPr id="21"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2"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4"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5"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18" name="Oval 7"/>
            <p:cNvSpPr>
              <a:spLocks noChangeArrowheads="1"/>
            </p:cNvSpPr>
            <p:nvPr/>
          </p:nvSpPr>
          <p:spPr bwMode="auto">
            <a:xfrm>
              <a:off x="1492145" y="3645024"/>
              <a:ext cx="1060958" cy="100811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 name="Oval 24"/>
            <p:cNvSpPr>
              <a:spLocks noChangeArrowheads="1"/>
            </p:cNvSpPr>
            <p:nvPr/>
          </p:nvSpPr>
          <p:spPr bwMode="auto">
            <a:xfrm>
              <a:off x="2888996" y="3645024"/>
              <a:ext cx="1060958" cy="100811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 name="Oval 25"/>
            <p:cNvSpPr>
              <a:spLocks noChangeArrowheads="1"/>
            </p:cNvSpPr>
            <p:nvPr/>
          </p:nvSpPr>
          <p:spPr bwMode="auto">
            <a:xfrm>
              <a:off x="4202379" y="3645024"/>
              <a:ext cx="1060958" cy="100811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4" name="TextBox 3"/>
          <p:cNvSpPr txBox="1"/>
          <p:nvPr/>
        </p:nvSpPr>
        <p:spPr>
          <a:xfrm>
            <a:off x="4029094" y="1136721"/>
            <a:ext cx="4843403" cy="461665"/>
          </a:xfrm>
          <a:prstGeom prst="rect">
            <a:avLst/>
          </a:prstGeom>
          <a:solidFill>
            <a:srgbClr val="CC99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Start empty, count  the spaces</a:t>
            </a:r>
          </a:p>
        </p:txBody>
      </p:sp>
      <p:sp>
        <p:nvSpPr>
          <p:cNvPr id="27" name="TextBox 26"/>
          <p:cNvSpPr txBox="1"/>
          <p:nvPr/>
        </p:nvSpPr>
        <p:spPr>
          <a:xfrm>
            <a:off x="4015886" y="2080323"/>
            <a:ext cx="5094924" cy="1200329"/>
          </a:xfrm>
          <a:prstGeom prst="rect">
            <a:avLst/>
          </a:prstGeom>
          <a:solidFill>
            <a:srgbClr val="CC99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Children fill with counters from left to right, no gaps. Ask: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omic Sans MS" pitchFamily="66" charset="0"/>
                <a:ea typeface="+mn-ea"/>
                <a:cs typeface="+mn-cs"/>
              </a:rPr>
              <a:t>how many dots, how many spaces?</a:t>
            </a:r>
          </a:p>
        </p:txBody>
      </p:sp>
      <p:sp>
        <p:nvSpPr>
          <p:cNvPr id="28" name="TextBox 27"/>
          <p:cNvSpPr txBox="1"/>
          <p:nvPr/>
        </p:nvSpPr>
        <p:spPr>
          <a:xfrm>
            <a:off x="4015886" y="3475630"/>
            <a:ext cx="4843403" cy="1569660"/>
          </a:xfrm>
          <a:prstGeom prst="rect">
            <a:avLst/>
          </a:prstGeom>
          <a:solidFill>
            <a:srgbClr val="CC99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Use two colours of dots to show components of 5.</a:t>
            </a:r>
            <a:r>
              <a:rPr kumimoji="0" lang="en-GB" sz="2400" b="0" i="1" u="none" strike="noStrike" kern="1200" cap="none" spc="0" normalizeH="0" baseline="0" noProof="0" dirty="0">
                <a:ln>
                  <a:noFill/>
                </a:ln>
                <a:solidFill>
                  <a:prstClr val="black"/>
                </a:solidFill>
                <a:effectLst/>
                <a:uLnTx/>
                <a:uFillTx/>
                <a:latin typeface="Comic Sans MS" pitchFamily="66" charset="0"/>
                <a:ea typeface="+mn-ea"/>
                <a:cs typeface="+mn-cs"/>
              </a:rPr>
              <a:t> </a:t>
            </a: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Ask: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omic Sans MS" pitchFamily="66" charset="0"/>
                <a:ea typeface="+mn-ea"/>
                <a:cs typeface="+mn-cs"/>
              </a:rPr>
              <a:t>How many blue, how many red, how many altogether?</a:t>
            </a:r>
            <a:endPar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grpSp>
        <p:nvGrpSpPr>
          <p:cNvPr id="5" name="Group 4"/>
          <p:cNvGrpSpPr/>
          <p:nvPr/>
        </p:nvGrpSpPr>
        <p:grpSpPr>
          <a:xfrm>
            <a:off x="228166" y="3690901"/>
            <a:ext cx="3497906" cy="720080"/>
            <a:chOff x="216670" y="4281769"/>
            <a:chExt cx="3497906" cy="720080"/>
          </a:xfrm>
        </p:grpSpPr>
        <p:grpSp>
          <p:nvGrpSpPr>
            <p:cNvPr id="30" name="Group 17"/>
            <p:cNvGrpSpPr>
              <a:grpSpLocks/>
            </p:cNvGrpSpPr>
            <p:nvPr/>
          </p:nvGrpSpPr>
          <p:grpSpPr bwMode="auto">
            <a:xfrm>
              <a:off x="216670" y="4281769"/>
              <a:ext cx="3497906" cy="720080"/>
              <a:chOff x="1043608" y="2492896"/>
              <a:chExt cx="6840760" cy="1296144"/>
            </a:xfrm>
          </p:grpSpPr>
          <p:sp>
            <p:nvSpPr>
              <p:cNvPr id="34"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5"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6"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7"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8"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31" name="Oval 7"/>
            <p:cNvSpPr>
              <a:spLocks noChangeArrowheads="1"/>
            </p:cNvSpPr>
            <p:nvPr/>
          </p:nvSpPr>
          <p:spPr bwMode="auto">
            <a:xfrm>
              <a:off x="308540" y="4361778"/>
              <a:ext cx="542503" cy="56006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 name="Oval 24"/>
            <p:cNvSpPr>
              <a:spLocks noChangeArrowheads="1"/>
            </p:cNvSpPr>
            <p:nvPr/>
          </p:nvSpPr>
          <p:spPr bwMode="auto">
            <a:xfrm>
              <a:off x="1022796" y="4361778"/>
              <a:ext cx="542503" cy="56006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 name="Oval 25"/>
            <p:cNvSpPr>
              <a:spLocks noChangeArrowheads="1"/>
            </p:cNvSpPr>
            <p:nvPr/>
          </p:nvSpPr>
          <p:spPr bwMode="auto">
            <a:xfrm>
              <a:off x="1694372" y="4361778"/>
              <a:ext cx="542503" cy="56006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9" name="Oval 25"/>
            <p:cNvSpPr>
              <a:spLocks noChangeArrowheads="1"/>
            </p:cNvSpPr>
            <p:nvPr/>
          </p:nvSpPr>
          <p:spPr bwMode="auto">
            <a:xfrm>
              <a:off x="2393953" y="4361778"/>
              <a:ext cx="542503" cy="56006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0" name="Oval 25"/>
            <p:cNvSpPr>
              <a:spLocks noChangeArrowheads="1"/>
            </p:cNvSpPr>
            <p:nvPr/>
          </p:nvSpPr>
          <p:spPr bwMode="auto">
            <a:xfrm>
              <a:off x="3093534" y="4361778"/>
              <a:ext cx="542503" cy="560062"/>
            </a:xfrm>
            <a:prstGeom prst="ellipse">
              <a:avLst/>
            </a:prstGeom>
            <a:solidFill>
              <a:srgbClr val="FF0000"/>
            </a:solidFill>
            <a:ln w="63500" algn="ctr">
              <a:solidFill>
                <a:schemeClr val="tx1"/>
              </a:solidFill>
              <a:round/>
              <a:headEnd/>
              <a:tailEnd/>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6" name="TextBox 5"/>
          <p:cNvSpPr txBox="1"/>
          <p:nvPr/>
        </p:nvSpPr>
        <p:spPr>
          <a:xfrm>
            <a:off x="0" y="5341331"/>
            <a:ext cx="9144000" cy="1569660"/>
          </a:xfrm>
          <a:prstGeom prst="rect">
            <a:avLst/>
          </a:prstGeom>
          <a:solidFill>
            <a:srgbClr val="CC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Use cards to show the children 5 frames to describe. When they are more confident show the cards only for about 1 second – ‘flashing’ before asking them to describe what they saw.</a:t>
            </a:r>
          </a:p>
        </p:txBody>
      </p:sp>
    </p:spTree>
    <p:extLst>
      <p:ext uri="{BB962C8B-B14F-4D97-AF65-F5344CB8AC3E}">
        <p14:creationId xmlns:p14="http://schemas.microsoft.com/office/powerpoint/2010/main" val="572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32655"/>
            <a:ext cx="8280920" cy="461665"/>
          </a:xfrm>
          <a:prstGeom prst="rect">
            <a:avLst/>
          </a:prstGeom>
          <a:noFill/>
        </p:spPr>
        <p:txBody>
          <a:bodyPr wrap="square" rtlCol="0">
            <a:spAutoFit/>
          </a:bodyPr>
          <a:lstStyle/>
          <a:p>
            <a:pPr algn="ctr"/>
            <a:r>
              <a:rPr lang="en-GB" sz="2400" dirty="0"/>
              <a:t>What is </a:t>
            </a:r>
            <a:r>
              <a:rPr lang="en-GB" sz="2400" b="1" dirty="0"/>
              <a:t>fluency</a:t>
            </a:r>
            <a:r>
              <a:rPr lang="en-GB" sz="2400" dirty="0"/>
              <a:t> in mental calculation?</a:t>
            </a:r>
          </a:p>
        </p:txBody>
      </p:sp>
      <p:sp>
        <p:nvSpPr>
          <p:cNvPr id="5" name="TextBox 4"/>
          <p:cNvSpPr txBox="1"/>
          <p:nvPr/>
        </p:nvSpPr>
        <p:spPr>
          <a:xfrm>
            <a:off x="3455876" y="1196752"/>
            <a:ext cx="2016224" cy="523220"/>
          </a:xfrm>
          <a:prstGeom prst="rect">
            <a:avLst/>
          </a:prstGeom>
          <a:solidFill>
            <a:srgbClr val="FFFF00"/>
          </a:solidFill>
          <a:ln w="25400">
            <a:solidFill>
              <a:schemeClr val="accent1"/>
            </a:solidFill>
          </a:ln>
        </p:spPr>
        <p:txBody>
          <a:bodyPr wrap="square" rtlCol="0">
            <a:spAutoFit/>
          </a:bodyPr>
          <a:lstStyle/>
          <a:p>
            <a:pPr algn="ctr"/>
            <a:r>
              <a:rPr lang="en-GB" sz="2800" b="1" dirty="0"/>
              <a:t>FLUENCY</a:t>
            </a:r>
          </a:p>
        </p:txBody>
      </p:sp>
      <p:sp>
        <p:nvSpPr>
          <p:cNvPr id="6" name="TextBox 5"/>
          <p:cNvSpPr txBox="1"/>
          <p:nvPr/>
        </p:nvSpPr>
        <p:spPr>
          <a:xfrm>
            <a:off x="539552" y="2564904"/>
            <a:ext cx="2448272" cy="523220"/>
          </a:xfrm>
          <a:prstGeom prst="rect">
            <a:avLst/>
          </a:prstGeom>
          <a:solidFill>
            <a:schemeClr val="accent1">
              <a:lumMod val="40000"/>
              <a:lumOff val="60000"/>
            </a:schemeClr>
          </a:solidFill>
          <a:ln w="25400">
            <a:solidFill>
              <a:schemeClr val="accent1"/>
            </a:solidFill>
          </a:ln>
        </p:spPr>
        <p:txBody>
          <a:bodyPr wrap="square" rtlCol="0">
            <a:spAutoFit/>
          </a:bodyPr>
          <a:lstStyle/>
          <a:p>
            <a:pPr algn="ctr"/>
            <a:r>
              <a:rPr lang="en-GB" sz="2800" b="1" dirty="0"/>
              <a:t>EFFICIENCY</a:t>
            </a:r>
          </a:p>
        </p:txBody>
      </p:sp>
      <p:sp>
        <p:nvSpPr>
          <p:cNvPr id="7" name="TextBox 6"/>
          <p:cNvSpPr txBox="1"/>
          <p:nvPr/>
        </p:nvSpPr>
        <p:spPr>
          <a:xfrm>
            <a:off x="3419872" y="2572371"/>
            <a:ext cx="2448272" cy="523220"/>
          </a:xfrm>
          <a:prstGeom prst="rect">
            <a:avLst/>
          </a:prstGeom>
          <a:solidFill>
            <a:schemeClr val="accent6">
              <a:lumMod val="60000"/>
              <a:lumOff val="40000"/>
            </a:schemeClr>
          </a:solidFill>
          <a:ln w="25400">
            <a:solidFill>
              <a:schemeClr val="accent1"/>
            </a:solidFill>
          </a:ln>
        </p:spPr>
        <p:txBody>
          <a:bodyPr wrap="square" rtlCol="0">
            <a:spAutoFit/>
          </a:bodyPr>
          <a:lstStyle/>
          <a:p>
            <a:pPr algn="ctr"/>
            <a:r>
              <a:rPr lang="en-GB" sz="2800" b="1" dirty="0"/>
              <a:t>ACCURACY</a:t>
            </a:r>
          </a:p>
        </p:txBody>
      </p:sp>
      <p:sp>
        <p:nvSpPr>
          <p:cNvPr id="8" name="TextBox 7"/>
          <p:cNvSpPr txBox="1"/>
          <p:nvPr/>
        </p:nvSpPr>
        <p:spPr>
          <a:xfrm>
            <a:off x="6228184" y="2572371"/>
            <a:ext cx="2583904" cy="523220"/>
          </a:xfrm>
          <a:prstGeom prst="rect">
            <a:avLst/>
          </a:prstGeom>
          <a:solidFill>
            <a:srgbClr val="66FF33"/>
          </a:solidFill>
          <a:ln w="25400">
            <a:solidFill>
              <a:schemeClr val="accent1"/>
            </a:solidFill>
          </a:ln>
        </p:spPr>
        <p:txBody>
          <a:bodyPr wrap="square" rtlCol="0">
            <a:spAutoFit/>
          </a:bodyPr>
          <a:lstStyle/>
          <a:p>
            <a:pPr algn="ctr"/>
            <a:r>
              <a:rPr lang="en-GB" sz="2800" b="1" dirty="0"/>
              <a:t>FLEXIBILITY</a:t>
            </a:r>
          </a:p>
        </p:txBody>
      </p:sp>
      <p:cxnSp>
        <p:nvCxnSpPr>
          <p:cNvPr id="9" name="Straight Arrow Connector 8"/>
          <p:cNvCxnSpPr/>
          <p:nvPr/>
        </p:nvCxnSpPr>
        <p:spPr>
          <a:xfrm>
            <a:off x="4463988" y="1844824"/>
            <a:ext cx="0" cy="64807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23728" y="1844824"/>
            <a:ext cx="1286103" cy="50405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72100" y="1844824"/>
            <a:ext cx="1332148" cy="50405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9"/>
          <p:cNvSpPr txBox="1">
            <a:spLocks noChangeArrowheads="1"/>
          </p:cNvSpPr>
          <p:nvPr/>
        </p:nvSpPr>
        <p:spPr bwMode="auto">
          <a:xfrm>
            <a:off x="539552" y="3501008"/>
            <a:ext cx="2542579" cy="2308324"/>
          </a:xfrm>
          <a:prstGeom prst="rect">
            <a:avLst/>
          </a:prstGeom>
          <a:solidFill>
            <a:schemeClr val="accent1">
              <a:lumMod val="40000"/>
              <a:lumOff val="60000"/>
            </a:schemeClr>
          </a:solidFill>
          <a:ln w="25400">
            <a:solidFill>
              <a:schemeClr val="tx2"/>
            </a:solidFill>
          </a:ln>
          <a:effectLst/>
        </p:spPr>
        <p:txBody>
          <a:bodyPr wrap="square">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sz="1800" dirty="0">
                <a:solidFill>
                  <a:schemeClr val="tx2"/>
                </a:solidFill>
              </a:rPr>
              <a:t>An </a:t>
            </a:r>
            <a:r>
              <a:rPr lang="en-GB" sz="1800" b="1" dirty="0">
                <a:solidFill>
                  <a:schemeClr val="tx2"/>
                </a:solidFill>
              </a:rPr>
              <a:t>efficient</a:t>
            </a:r>
            <a:r>
              <a:rPr lang="en-GB" sz="1800" dirty="0">
                <a:solidFill>
                  <a:schemeClr val="tx2"/>
                </a:solidFill>
              </a:rPr>
              <a:t> strategy is one that the pupil can carry out easily and quickly without getting bogged down with too many steps or losing track of the logic of the strategy</a:t>
            </a:r>
          </a:p>
        </p:txBody>
      </p:sp>
      <p:sp>
        <p:nvSpPr>
          <p:cNvPr id="16" name="Text Box 9"/>
          <p:cNvSpPr txBox="1">
            <a:spLocks noChangeArrowheads="1"/>
          </p:cNvSpPr>
          <p:nvPr/>
        </p:nvSpPr>
        <p:spPr bwMode="auto">
          <a:xfrm>
            <a:off x="3390494" y="3501008"/>
            <a:ext cx="2502912" cy="2308324"/>
          </a:xfrm>
          <a:prstGeom prst="rect">
            <a:avLst/>
          </a:prstGeom>
          <a:solidFill>
            <a:schemeClr val="accent6">
              <a:lumMod val="60000"/>
              <a:lumOff val="40000"/>
            </a:schemeClr>
          </a:solidFill>
          <a:ln w="25400">
            <a:solidFill>
              <a:schemeClr val="tx2"/>
            </a:solidFill>
          </a:ln>
          <a:effectLst/>
        </p:spPr>
        <p:txBody>
          <a:bodyPr wrap="square">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sz="1800" b="1" dirty="0">
                <a:solidFill>
                  <a:schemeClr val="tx2"/>
                </a:solidFill>
              </a:rPr>
              <a:t>Accuracy</a:t>
            </a:r>
            <a:r>
              <a:rPr lang="en-GB" sz="1800" dirty="0">
                <a:solidFill>
                  <a:schemeClr val="tx2"/>
                </a:solidFill>
              </a:rPr>
              <a:t> depends on knowledge of number facts and other important number relationships, careful recording (when necessary) and checking results</a:t>
            </a:r>
          </a:p>
        </p:txBody>
      </p:sp>
      <p:sp>
        <p:nvSpPr>
          <p:cNvPr id="17" name="Text Box 9"/>
          <p:cNvSpPr txBox="1">
            <a:spLocks noChangeArrowheads="1"/>
          </p:cNvSpPr>
          <p:nvPr/>
        </p:nvSpPr>
        <p:spPr bwMode="auto">
          <a:xfrm>
            <a:off x="6138174" y="3505944"/>
            <a:ext cx="2830495" cy="2585323"/>
          </a:xfrm>
          <a:prstGeom prst="rect">
            <a:avLst/>
          </a:prstGeom>
          <a:solidFill>
            <a:srgbClr val="66FF33"/>
          </a:solidFill>
          <a:ln w="25400">
            <a:solidFill>
              <a:schemeClr val="tx2"/>
            </a:solidFill>
          </a:ln>
          <a:effectLst/>
        </p:spPr>
        <p:txBody>
          <a:bodyPr wrap="square">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sz="1800" b="1" dirty="0">
                <a:solidFill>
                  <a:schemeClr val="tx2"/>
                </a:solidFill>
              </a:rPr>
              <a:t>Flexibility</a:t>
            </a:r>
            <a:r>
              <a:rPr lang="en-GB" sz="1800" dirty="0">
                <a:solidFill>
                  <a:schemeClr val="tx2"/>
                </a:solidFill>
              </a:rPr>
              <a:t> requires the knowledge of more than one approach to carrying out a particular calculation.  Pupils need to be flexible in order to choose an appropriate strategy for the numbers involved</a:t>
            </a:r>
          </a:p>
        </p:txBody>
      </p:sp>
    </p:spTree>
    <p:extLst>
      <p:ext uri="{BB962C8B-B14F-4D97-AF65-F5344CB8AC3E}">
        <p14:creationId xmlns:p14="http://schemas.microsoft.com/office/powerpoint/2010/main" val="288665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8"/>
          <p:cNvSpPr txBox="1">
            <a:spLocks noChangeArrowheads="1"/>
          </p:cNvSpPr>
          <p:nvPr/>
        </p:nvSpPr>
        <p:spPr bwMode="auto">
          <a:xfrm>
            <a:off x="3193692" y="353494"/>
            <a:ext cx="3384773" cy="584775"/>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3200" b="1" i="0" u="none" strike="noStrike" kern="1200" cap="none" spc="0" normalizeH="0" baseline="0" noProof="0" dirty="0">
                <a:ln>
                  <a:noFill/>
                </a:ln>
                <a:solidFill>
                  <a:prstClr val="black"/>
                </a:solidFill>
                <a:effectLst/>
                <a:uLnTx/>
                <a:uFillTx/>
                <a:latin typeface="Comic Sans MS" pitchFamily="66" charset="0"/>
                <a:ea typeface="+mn-ea"/>
                <a:cs typeface="+mn-cs"/>
              </a:rPr>
              <a:t>The Ten Frame</a:t>
            </a:r>
            <a:endParaRPr kumimoji="0" lang="en-US" altLang="en-US" sz="32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grpSp>
        <p:nvGrpSpPr>
          <p:cNvPr id="19" name="Group 18"/>
          <p:cNvGrpSpPr>
            <a:grpSpLocks/>
          </p:cNvGrpSpPr>
          <p:nvPr/>
        </p:nvGrpSpPr>
        <p:grpSpPr bwMode="auto">
          <a:xfrm>
            <a:off x="306221" y="4619163"/>
            <a:ext cx="3812116" cy="1428423"/>
            <a:chOff x="971600" y="1292915"/>
            <a:chExt cx="4975210" cy="2064077"/>
          </a:xfrm>
        </p:grpSpPr>
        <p:grpSp>
          <p:nvGrpSpPr>
            <p:cNvPr id="20" name="Group 1"/>
            <p:cNvGrpSpPr>
              <a:grpSpLocks/>
            </p:cNvGrpSpPr>
            <p:nvPr/>
          </p:nvGrpSpPr>
          <p:grpSpPr bwMode="auto">
            <a:xfrm>
              <a:off x="971600" y="1292915"/>
              <a:ext cx="4975210" cy="2064077"/>
              <a:chOff x="1561233" y="1556792"/>
              <a:chExt cx="4975210" cy="2064077"/>
            </a:xfrm>
          </p:grpSpPr>
          <p:grpSp>
            <p:nvGrpSpPr>
              <p:cNvPr id="28" name="Group 17"/>
              <p:cNvGrpSpPr>
                <a:grpSpLocks/>
              </p:cNvGrpSpPr>
              <p:nvPr/>
            </p:nvGrpSpPr>
            <p:grpSpPr bwMode="auto">
              <a:xfrm>
                <a:off x="1561233" y="1556792"/>
                <a:ext cx="4975098" cy="1036915"/>
                <a:chOff x="1043608" y="2492896"/>
                <a:chExt cx="6840760" cy="1296144"/>
              </a:xfrm>
            </p:grpSpPr>
            <p:sp>
              <p:nvSpPr>
                <p:cNvPr id="48"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9"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0"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2"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42" name="Group 16"/>
              <p:cNvGrpSpPr>
                <a:grpSpLocks/>
              </p:cNvGrpSpPr>
              <p:nvPr/>
            </p:nvGrpSpPr>
            <p:grpSpPr bwMode="auto">
              <a:xfrm>
                <a:off x="1561345" y="2583954"/>
                <a:ext cx="4975098" cy="1036915"/>
                <a:chOff x="1043608" y="2492896"/>
                <a:chExt cx="6840760" cy="1296144"/>
              </a:xfrm>
            </p:grpSpPr>
            <p:sp>
              <p:nvSpPr>
                <p:cNvPr id="43" name="Rectangle 2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4" name="Rectangle 2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5" name="Rectangle 3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 name="Rectangle 3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7" name="Rectangle 3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
          <p:nvSpPr>
            <p:cNvPr id="21" name="Oval 23"/>
            <p:cNvSpPr>
              <a:spLocks noChangeArrowheads="1"/>
            </p:cNvSpPr>
            <p:nvPr/>
          </p:nvSpPr>
          <p:spPr bwMode="auto">
            <a:xfrm>
              <a:off x="1124425" y="1473450"/>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2" name="Oval 24"/>
            <p:cNvSpPr>
              <a:spLocks noChangeArrowheads="1"/>
            </p:cNvSpPr>
            <p:nvPr/>
          </p:nvSpPr>
          <p:spPr bwMode="auto">
            <a:xfrm>
              <a:off x="2108606" y="1475071"/>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 name="Oval 25"/>
            <p:cNvSpPr>
              <a:spLocks noChangeArrowheads="1"/>
            </p:cNvSpPr>
            <p:nvPr/>
          </p:nvSpPr>
          <p:spPr bwMode="auto">
            <a:xfrm>
              <a:off x="3103513" y="1476692"/>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4" name="Oval 26"/>
            <p:cNvSpPr>
              <a:spLocks noChangeArrowheads="1"/>
            </p:cNvSpPr>
            <p:nvPr/>
          </p:nvSpPr>
          <p:spPr bwMode="auto">
            <a:xfrm>
              <a:off x="4076629" y="1497363"/>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5" name="Oval 27"/>
            <p:cNvSpPr>
              <a:spLocks noChangeArrowheads="1"/>
            </p:cNvSpPr>
            <p:nvPr/>
          </p:nvSpPr>
          <p:spPr bwMode="auto">
            <a:xfrm>
              <a:off x="5093664" y="1497363"/>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 name="Oval 33"/>
            <p:cNvSpPr>
              <a:spLocks noChangeArrowheads="1"/>
            </p:cNvSpPr>
            <p:nvPr/>
          </p:nvSpPr>
          <p:spPr bwMode="auto">
            <a:xfrm>
              <a:off x="1124425" y="2500612"/>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 name="Oval 34"/>
            <p:cNvSpPr>
              <a:spLocks noChangeArrowheads="1"/>
            </p:cNvSpPr>
            <p:nvPr/>
          </p:nvSpPr>
          <p:spPr bwMode="auto">
            <a:xfrm>
              <a:off x="2108494" y="2500611"/>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53" name="Group 52"/>
          <p:cNvGrpSpPr>
            <a:grpSpLocks/>
          </p:cNvGrpSpPr>
          <p:nvPr/>
        </p:nvGrpSpPr>
        <p:grpSpPr bwMode="auto">
          <a:xfrm>
            <a:off x="4761054" y="4625249"/>
            <a:ext cx="3821757" cy="1422975"/>
            <a:chOff x="971488" y="3861048"/>
            <a:chExt cx="4975210" cy="2064077"/>
          </a:xfrm>
        </p:grpSpPr>
        <p:grpSp>
          <p:nvGrpSpPr>
            <p:cNvPr id="54" name="Group 35"/>
            <p:cNvGrpSpPr>
              <a:grpSpLocks/>
            </p:cNvGrpSpPr>
            <p:nvPr/>
          </p:nvGrpSpPr>
          <p:grpSpPr bwMode="auto">
            <a:xfrm>
              <a:off x="971488" y="3861048"/>
              <a:ext cx="4975210" cy="2064077"/>
              <a:chOff x="1561233" y="1556792"/>
              <a:chExt cx="4975210" cy="2064077"/>
            </a:xfrm>
          </p:grpSpPr>
          <p:grpSp>
            <p:nvGrpSpPr>
              <p:cNvPr id="62" name="Group 36"/>
              <p:cNvGrpSpPr>
                <a:grpSpLocks/>
              </p:cNvGrpSpPr>
              <p:nvPr/>
            </p:nvGrpSpPr>
            <p:grpSpPr bwMode="auto">
              <a:xfrm>
                <a:off x="1561233" y="1556792"/>
                <a:ext cx="4975098" cy="1036915"/>
                <a:chOff x="1043608" y="2492896"/>
                <a:chExt cx="6840760" cy="1296144"/>
              </a:xfrm>
            </p:grpSpPr>
            <p:sp>
              <p:nvSpPr>
                <p:cNvPr id="69" name="Rectangle 43"/>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0" name="Rectangle 44"/>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 name="Rectangle 45"/>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 name="Rectangle 46"/>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3" name="Rectangle 47"/>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63" name="Group 37"/>
              <p:cNvGrpSpPr>
                <a:grpSpLocks/>
              </p:cNvGrpSpPr>
              <p:nvPr/>
            </p:nvGrpSpPr>
            <p:grpSpPr bwMode="auto">
              <a:xfrm>
                <a:off x="1561345" y="2583954"/>
                <a:ext cx="4975098" cy="1036915"/>
                <a:chOff x="1043608" y="2492896"/>
                <a:chExt cx="6840760" cy="1296144"/>
              </a:xfrm>
            </p:grpSpPr>
            <p:sp>
              <p:nvSpPr>
                <p:cNvPr id="64" name="Rectangle 3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 name="Rectangle 3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6" name="Rectangle 4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 name="Rectangle 4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 name="Rectangle 4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
          <p:nvSpPr>
            <p:cNvPr id="55" name="Oval 48"/>
            <p:cNvSpPr>
              <a:spLocks noChangeArrowheads="1"/>
            </p:cNvSpPr>
            <p:nvPr/>
          </p:nvSpPr>
          <p:spPr bwMode="auto">
            <a:xfrm>
              <a:off x="1124313" y="4041583"/>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6" name="Oval 49"/>
            <p:cNvSpPr>
              <a:spLocks noChangeArrowheads="1"/>
            </p:cNvSpPr>
            <p:nvPr/>
          </p:nvSpPr>
          <p:spPr bwMode="auto">
            <a:xfrm>
              <a:off x="2108494" y="4043204"/>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7" name="Oval 50"/>
            <p:cNvSpPr>
              <a:spLocks noChangeArrowheads="1"/>
            </p:cNvSpPr>
            <p:nvPr/>
          </p:nvSpPr>
          <p:spPr bwMode="auto">
            <a:xfrm>
              <a:off x="3103401" y="4044825"/>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8" name="Oval 51"/>
            <p:cNvSpPr>
              <a:spLocks noChangeArrowheads="1"/>
            </p:cNvSpPr>
            <p:nvPr/>
          </p:nvSpPr>
          <p:spPr bwMode="auto">
            <a:xfrm>
              <a:off x="4076517" y="4065496"/>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 name="Oval 52"/>
            <p:cNvSpPr>
              <a:spLocks noChangeArrowheads="1"/>
            </p:cNvSpPr>
            <p:nvPr/>
          </p:nvSpPr>
          <p:spPr bwMode="auto">
            <a:xfrm>
              <a:off x="3103625" y="5068078"/>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0" name="Oval 53"/>
            <p:cNvSpPr>
              <a:spLocks noChangeArrowheads="1"/>
            </p:cNvSpPr>
            <p:nvPr/>
          </p:nvSpPr>
          <p:spPr bwMode="auto">
            <a:xfrm>
              <a:off x="1124313" y="5068745"/>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 name="Oval 54"/>
            <p:cNvSpPr>
              <a:spLocks noChangeArrowheads="1"/>
            </p:cNvSpPr>
            <p:nvPr/>
          </p:nvSpPr>
          <p:spPr bwMode="auto">
            <a:xfrm>
              <a:off x="2108382" y="5068744"/>
              <a:ext cx="711271" cy="675843"/>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74" name="Text Box 8"/>
          <p:cNvSpPr txBox="1">
            <a:spLocks noChangeArrowheads="1"/>
          </p:cNvSpPr>
          <p:nvPr/>
        </p:nvSpPr>
        <p:spPr bwMode="auto">
          <a:xfrm>
            <a:off x="306221" y="4024547"/>
            <a:ext cx="3812030" cy="476426"/>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Comic Sans MS" pitchFamily="66" charset="0"/>
                <a:ea typeface="+mn-ea"/>
                <a:cs typeface="+mn-cs"/>
              </a:rPr>
              <a:t>7 FIVE WISE</a:t>
            </a:r>
            <a:endParaRPr kumimoji="0" lang="en-US" altLang="en-US" sz="24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
        <p:nvSpPr>
          <p:cNvPr id="75" name="Text Box 8"/>
          <p:cNvSpPr txBox="1">
            <a:spLocks noChangeArrowheads="1"/>
          </p:cNvSpPr>
          <p:nvPr/>
        </p:nvSpPr>
        <p:spPr bwMode="auto">
          <a:xfrm>
            <a:off x="4768685" y="4043357"/>
            <a:ext cx="3825616" cy="461665"/>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Comic Sans MS" pitchFamily="66" charset="0"/>
                <a:ea typeface="+mn-ea"/>
                <a:cs typeface="+mn-cs"/>
              </a:rPr>
              <a:t>7 PAIR WISE</a:t>
            </a:r>
            <a:endParaRPr kumimoji="0" lang="en-US" altLang="en-US" sz="24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pic>
        <p:nvPicPr>
          <p:cNvPr id="2" name="Picture 1"/>
          <p:cNvPicPr>
            <a:picLocks noChangeAspect="1"/>
          </p:cNvPicPr>
          <p:nvPr/>
        </p:nvPicPr>
        <p:blipFill>
          <a:blip r:embed="rId3"/>
          <a:stretch>
            <a:fillRect/>
          </a:stretch>
        </p:blipFill>
        <p:spPr>
          <a:xfrm>
            <a:off x="413371" y="221899"/>
            <a:ext cx="2547553" cy="980347"/>
          </a:xfrm>
          <a:prstGeom prst="rect">
            <a:avLst/>
          </a:prstGeom>
        </p:spPr>
      </p:pic>
      <p:sp>
        <p:nvSpPr>
          <p:cNvPr id="3" name="TextBox 2"/>
          <p:cNvSpPr txBox="1"/>
          <p:nvPr/>
        </p:nvSpPr>
        <p:spPr>
          <a:xfrm>
            <a:off x="160173" y="1546584"/>
            <a:ext cx="9217024" cy="2492990"/>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Start empty, count the spaces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2 different ways to represent numbers: five wise and pair wise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Work with one type until the children are confident before moving onto the other type.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Be consistent with colour of counters.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pic>
        <p:nvPicPr>
          <p:cNvPr id="4" name="Picture 3"/>
          <p:cNvPicPr>
            <a:picLocks noChangeAspect="1"/>
          </p:cNvPicPr>
          <p:nvPr/>
        </p:nvPicPr>
        <p:blipFill>
          <a:blip r:embed="rId4"/>
          <a:stretch>
            <a:fillRect/>
          </a:stretch>
        </p:blipFill>
        <p:spPr>
          <a:xfrm>
            <a:off x="7279052" y="269097"/>
            <a:ext cx="1311304" cy="1111462"/>
          </a:xfrm>
          <a:prstGeom prst="rect">
            <a:avLst/>
          </a:prstGeom>
        </p:spPr>
      </p:pic>
    </p:spTree>
    <p:extLst>
      <p:ext uri="{BB962C8B-B14F-4D97-AF65-F5344CB8AC3E}">
        <p14:creationId xmlns:p14="http://schemas.microsoft.com/office/powerpoint/2010/main" val="316683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8"/>
          <p:cNvSpPr txBox="1">
            <a:spLocks noChangeArrowheads="1"/>
          </p:cNvSpPr>
          <p:nvPr/>
        </p:nvSpPr>
        <p:spPr bwMode="auto">
          <a:xfrm>
            <a:off x="3419475" y="404813"/>
            <a:ext cx="2736850" cy="461962"/>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Comic Sans MS" pitchFamily="66" charset="0"/>
                <a:ea typeface="+mn-ea"/>
                <a:cs typeface="+mn-cs"/>
              </a:rPr>
              <a:t>The Ten Frame</a:t>
            </a:r>
            <a:endParaRPr kumimoji="0" lang="en-US" altLang="en-US" sz="24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grpSp>
        <p:nvGrpSpPr>
          <p:cNvPr id="19" name="Group 1"/>
          <p:cNvGrpSpPr>
            <a:grpSpLocks/>
          </p:cNvGrpSpPr>
          <p:nvPr/>
        </p:nvGrpSpPr>
        <p:grpSpPr bwMode="auto">
          <a:xfrm>
            <a:off x="971550" y="1292225"/>
            <a:ext cx="4975225" cy="2065338"/>
            <a:chOff x="1561233" y="1556792"/>
            <a:chExt cx="4975210" cy="2064077"/>
          </a:xfrm>
        </p:grpSpPr>
        <p:grpSp>
          <p:nvGrpSpPr>
            <p:cNvPr id="20" name="Group 17"/>
            <p:cNvGrpSpPr>
              <a:grpSpLocks/>
            </p:cNvGrpSpPr>
            <p:nvPr/>
          </p:nvGrpSpPr>
          <p:grpSpPr bwMode="auto">
            <a:xfrm>
              <a:off x="1561233" y="1556792"/>
              <a:ext cx="4975098" cy="1036915"/>
              <a:chOff x="1043608" y="2492896"/>
              <a:chExt cx="6840760" cy="1296144"/>
            </a:xfrm>
          </p:grpSpPr>
          <p:sp>
            <p:nvSpPr>
              <p:cNvPr id="27"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2"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3"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4"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21" name="Group 16"/>
            <p:cNvGrpSpPr>
              <a:grpSpLocks/>
            </p:cNvGrpSpPr>
            <p:nvPr/>
          </p:nvGrpSpPr>
          <p:grpSpPr bwMode="auto">
            <a:xfrm>
              <a:off x="1561345" y="2583954"/>
              <a:ext cx="4975098" cy="1036915"/>
              <a:chOff x="1043608" y="2492896"/>
              <a:chExt cx="6840760" cy="1296144"/>
            </a:xfrm>
          </p:grpSpPr>
          <p:sp>
            <p:nvSpPr>
              <p:cNvPr id="22" name="Rectangle 2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 name="Rectangle 2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4" name="Rectangle 3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5" name="Rectangle 3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 name="Rectangle 3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
        <p:nvSpPr>
          <p:cNvPr id="45" name="Oval 23"/>
          <p:cNvSpPr>
            <a:spLocks noChangeArrowheads="1"/>
          </p:cNvSpPr>
          <p:nvPr/>
        </p:nvSpPr>
        <p:spPr bwMode="auto">
          <a:xfrm>
            <a:off x="1123950" y="1473200"/>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 name="Oval 24"/>
          <p:cNvSpPr>
            <a:spLocks noChangeArrowheads="1"/>
          </p:cNvSpPr>
          <p:nvPr/>
        </p:nvSpPr>
        <p:spPr bwMode="auto">
          <a:xfrm>
            <a:off x="2108200" y="1474788"/>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7" name="Oval 25"/>
          <p:cNvSpPr>
            <a:spLocks noChangeArrowheads="1"/>
          </p:cNvSpPr>
          <p:nvPr/>
        </p:nvSpPr>
        <p:spPr bwMode="auto">
          <a:xfrm>
            <a:off x="3103563" y="1476375"/>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 name="Oval 26"/>
          <p:cNvSpPr>
            <a:spLocks noChangeArrowheads="1"/>
          </p:cNvSpPr>
          <p:nvPr/>
        </p:nvSpPr>
        <p:spPr bwMode="auto">
          <a:xfrm>
            <a:off x="4076700" y="1497013"/>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9" name="Oval 27"/>
          <p:cNvSpPr>
            <a:spLocks noChangeArrowheads="1"/>
          </p:cNvSpPr>
          <p:nvPr/>
        </p:nvSpPr>
        <p:spPr bwMode="auto">
          <a:xfrm>
            <a:off x="5094288" y="1497013"/>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0" name="Oval 33"/>
          <p:cNvSpPr>
            <a:spLocks noChangeArrowheads="1"/>
          </p:cNvSpPr>
          <p:nvPr/>
        </p:nvSpPr>
        <p:spPr bwMode="auto">
          <a:xfrm>
            <a:off x="1123950" y="2500313"/>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1" name="Oval 34"/>
          <p:cNvSpPr>
            <a:spLocks noChangeArrowheads="1"/>
          </p:cNvSpPr>
          <p:nvPr/>
        </p:nvSpPr>
        <p:spPr bwMode="auto">
          <a:xfrm>
            <a:off x="2108200" y="2500313"/>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52" name="Group 35"/>
          <p:cNvGrpSpPr>
            <a:grpSpLocks/>
          </p:cNvGrpSpPr>
          <p:nvPr/>
        </p:nvGrpSpPr>
        <p:grpSpPr bwMode="auto">
          <a:xfrm>
            <a:off x="971550" y="3860800"/>
            <a:ext cx="4975225" cy="2063750"/>
            <a:chOff x="1561233" y="1556792"/>
            <a:chExt cx="4975210" cy="2064077"/>
          </a:xfrm>
        </p:grpSpPr>
        <p:grpSp>
          <p:nvGrpSpPr>
            <p:cNvPr id="53" name="Group 36"/>
            <p:cNvGrpSpPr>
              <a:grpSpLocks/>
            </p:cNvGrpSpPr>
            <p:nvPr/>
          </p:nvGrpSpPr>
          <p:grpSpPr bwMode="auto">
            <a:xfrm>
              <a:off x="1561233" y="1556792"/>
              <a:ext cx="4975098" cy="1036915"/>
              <a:chOff x="1043608" y="2492896"/>
              <a:chExt cx="6840760" cy="1296144"/>
            </a:xfrm>
          </p:grpSpPr>
          <p:sp>
            <p:nvSpPr>
              <p:cNvPr id="60" name="Rectangle 43"/>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 name="Rectangle 44"/>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2" name="Rectangle 45"/>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3" name="Rectangle 46"/>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4" name="Rectangle 47"/>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54" name="Group 37"/>
            <p:cNvGrpSpPr>
              <a:grpSpLocks/>
            </p:cNvGrpSpPr>
            <p:nvPr/>
          </p:nvGrpSpPr>
          <p:grpSpPr bwMode="auto">
            <a:xfrm>
              <a:off x="1561345" y="2583954"/>
              <a:ext cx="4975098" cy="1036915"/>
              <a:chOff x="1043608" y="2492896"/>
              <a:chExt cx="6840760" cy="1296144"/>
            </a:xfrm>
          </p:grpSpPr>
          <p:sp>
            <p:nvSpPr>
              <p:cNvPr id="55" name="Rectangle 3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6" name="Rectangle 3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7" name="Rectangle 4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8" name="Rectangle 4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 name="Rectangle 4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
        <p:nvSpPr>
          <p:cNvPr id="65" name="Oval 48"/>
          <p:cNvSpPr>
            <a:spLocks noChangeArrowheads="1"/>
          </p:cNvSpPr>
          <p:nvPr/>
        </p:nvSpPr>
        <p:spPr bwMode="auto">
          <a:xfrm>
            <a:off x="1123950" y="4041775"/>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6" name="Oval 49"/>
          <p:cNvSpPr>
            <a:spLocks noChangeArrowheads="1"/>
          </p:cNvSpPr>
          <p:nvPr/>
        </p:nvSpPr>
        <p:spPr bwMode="auto">
          <a:xfrm>
            <a:off x="2108200" y="4043363"/>
            <a:ext cx="711200" cy="676275"/>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 name="Oval 50"/>
          <p:cNvSpPr>
            <a:spLocks noChangeArrowheads="1"/>
          </p:cNvSpPr>
          <p:nvPr/>
        </p:nvSpPr>
        <p:spPr bwMode="auto">
          <a:xfrm>
            <a:off x="3103563" y="4044950"/>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 name="Oval 51"/>
          <p:cNvSpPr>
            <a:spLocks noChangeArrowheads="1"/>
          </p:cNvSpPr>
          <p:nvPr/>
        </p:nvSpPr>
        <p:spPr bwMode="auto">
          <a:xfrm>
            <a:off x="4076700" y="4065588"/>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9" name="Oval 52"/>
          <p:cNvSpPr>
            <a:spLocks noChangeArrowheads="1"/>
          </p:cNvSpPr>
          <p:nvPr/>
        </p:nvSpPr>
        <p:spPr bwMode="auto">
          <a:xfrm>
            <a:off x="3103563" y="5067300"/>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0" name="Oval 53"/>
          <p:cNvSpPr>
            <a:spLocks noChangeArrowheads="1"/>
          </p:cNvSpPr>
          <p:nvPr/>
        </p:nvSpPr>
        <p:spPr bwMode="auto">
          <a:xfrm>
            <a:off x="1123950" y="5068888"/>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 name="Oval 54"/>
          <p:cNvSpPr>
            <a:spLocks noChangeArrowheads="1"/>
          </p:cNvSpPr>
          <p:nvPr/>
        </p:nvSpPr>
        <p:spPr bwMode="auto">
          <a:xfrm>
            <a:off x="2108200" y="5068888"/>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 name="Text Box 8"/>
          <p:cNvSpPr txBox="1">
            <a:spLocks noChangeArrowheads="1"/>
          </p:cNvSpPr>
          <p:nvPr/>
        </p:nvSpPr>
        <p:spPr bwMode="auto">
          <a:xfrm>
            <a:off x="6300788" y="1490663"/>
            <a:ext cx="2447925" cy="1385887"/>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Comic Sans MS" pitchFamily="66" charset="0"/>
                <a:ea typeface="+mn-ea"/>
                <a:cs typeface="+mn-cs"/>
              </a:rPr>
              <a:t>Components of 10</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Comic Sans MS" pitchFamily="66" charset="0"/>
                <a:ea typeface="+mn-ea"/>
                <a:cs typeface="+mn-cs"/>
              </a:rPr>
              <a:t>6 and 4</a:t>
            </a:r>
            <a:endParaRPr kumimoji="0" lang="en-US" altLang="en-US" sz="24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
        <p:nvSpPr>
          <p:cNvPr id="73" name="Text Box 8"/>
          <p:cNvSpPr txBox="1">
            <a:spLocks noChangeArrowheads="1"/>
          </p:cNvSpPr>
          <p:nvPr/>
        </p:nvSpPr>
        <p:spPr bwMode="auto">
          <a:xfrm>
            <a:off x="6300788" y="4043363"/>
            <a:ext cx="2447925" cy="138430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Comic Sans MS" pitchFamily="66" charset="0"/>
                <a:ea typeface="+mn-ea"/>
                <a:cs typeface="+mn-cs"/>
              </a:rPr>
              <a:t>Components of 10</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Comic Sans MS" pitchFamily="66" charset="0"/>
                <a:ea typeface="+mn-ea"/>
                <a:cs typeface="+mn-cs"/>
              </a:rPr>
              <a:t>2 and 8</a:t>
            </a:r>
            <a:endParaRPr kumimoji="0" lang="en-US" altLang="en-US" sz="24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sp>
        <p:nvSpPr>
          <p:cNvPr id="74" name="Oval 55"/>
          <p:cNvSpPr>
            <a:spLocks noChangeArrowheads="1"/>
          </p:cNvSpPr>
          <p:nvPr/>
        </p:nvSpPr>
        <p:spPr bwMode="auto">
          <a:xfrm>
            <a:off x="3103563" y="2519363"/>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5" name="Oval 56"/>
          <p:cNvSpPr>
            <a:spLocks noChangeArrowheads="1"/>
          </p:cNvSpPr>
          <p:nvPr/>
        </p:nvSpPr>
        <p:spPr bwMode="auto">
          <a:xfrm>
            <a:off x="4098925" y="2500313"/>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6" name="Oval 57"/>
          <p:cNvSpPr>
            <a:spLocks noChangeArrowheads="1"/>
          </p:cNvSpPr>
          <p:nvPr/>
        </p:nvSpPr>
        <p:spPr bwMode="auto">
          <a:xfrm>
            <a:off x="5092700" y="2500313"/>
            <a:ext cx="712788"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 name="Oval 58"/>
          <p:cNvSpPr>
            <a:spLocks noChangeArrowheads="1"/>
          </p:cNvSpPr>
          <p:nvPr/>
        </p:nvSpPr>
        <p:spPr bwMode="auto">
          <a:xfrm>
            <a:off x="5094288" y="4065588"/>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8" name="Oval 59"/>
          <p:cNvSpPr>
            <a:spLocks noChangeArrowheads="1"/>
          </p:cNvSpPr>
          <p:nvPr/>
        </p:nvSpPr>
        <p:spPr bwMode="auto">
          <a:xfrm>
            <a:off x="5092700" y="5068888"/>
            <a:ext cx="712788"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9" name="Oval 60"/>
          <p:cNvSpPr>
            <a:spLocks noChangeArrowheads="1"/>
          </p:cNvSpPr>
          <p:nvPr/>
        </p:nvSpPr>
        <p:spPr bwMode="auto">
          <a:xfrm>
            <a:off x="4127500" y="5089525"/>
            <a:ext cx="711200" cy="676275"/>
          </a:xfrm>
          <a:prstGeom prst="ellipse">
            <a:avLst/>
          </a:prstGeom>
          <a:solidFill>
            <a:srgbClr val="FF0000"/>
          </a:solidFill>
          <a:ln w="635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377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8"/>
          <p:cNvSpPr txBox="1">
            <a:spLocks noChangeArrowheads="1"/>
          </p:cNvSpPr>
          <p:nvPr/>
        </p:nvSpPr>
        <p:spPr bwMode="auto">
          <a:xfrm>
            <a:off x="2651125" y="174625"/>
            <a:ext cx="4392613" cy="460375"/>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Comic Sans MS" pitchFamily="66" charset="0"/>
                <a:ea typeface="+mn-ea"/>
                <a:cs typeface="+mn-cs"/>
              </a:rPr>
              <a:t>The Double Ten Frame</a:t>
            </a:r>
            <a:endParaRPr kumimoji="0" lang="en-US" altLang="en-US" sz="24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sp>
        <p:nvSpPr>
          <p:cNvPr id="34" name="Text Box 8"/>
          <p:cNvSpPr txBox="1">
            <a:spLocks noChangeArrowheads="1"/>
          </p:cNvSpPr>
          <p:nvPr/>
        </p:nvSpPr>
        <p:spPr bwMode="auto">
          <a:xfrm>
            <a:off x="858838" y="2886075"/>
            <a:ext cx="3413125" cy="369888"/>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omic Sans MS" pitchFamily="66" charset="0"/>
                <a:ea typeface="+mn-ea"/>
                <a:cs typeface="+mn-cs"/>
              </a:rPr>
              <a:t>13 represented TEN WISE</a:t>
            </a:r>
            <a:endParaRPr kumimoji="0" lang="en-US" altLang="en-US" sz="18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sp>
        <p:nvSpPr>
          <p:cNvPr id="35" name="Text Box 8"/>
          <p:cNvSpPr txBox="1">
            <a:spLocks noChangeArrowheads="1"/>
          </p:cNvSpPr>
          <p:nvPr/>
        </p:nvSpPr>
        <p:spPr bwMode="auto">
          <a:xfrm>
            <a:off x="896938" y="5421313"/>
            <a:ext cx="3413125" cy="36830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omic Sans MS" pitchFamily="66" charset="0"/>
                <a:ea typeface="+mn-ea"/>
                <a:cs typeface="+mn-cs"/>
              </a:rPr>
              <a:t>13 represented FIVE WISE</a:t>
            </a:r>
            <a:endParaRPr kumimoji="0" lang="en-US" altLang="en-US" sz="18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grpSp>
        <p:nvGrpSpPr>
          <p:cNvPr id="36" name="Group 35"/>
          <p:cNvGrpSpPr>
            <a:grpSpLocks/>
          </p:cNvGrpSpPr>
          <p:nvPr/>
        </p:nvGrpSpPr>
        <p:grpSpPr bwMode="auto">
          <a:xfrm>
            <a:off x="881063" y="1103313"/>
            <a:ext cx="7578725" cy="1568450"/>
            <a:chOff x="880379" y="1102738"/>
            <a:chExt cx="7580053" cy="1569774"/>
          </a:xfrm>
        </p:grpSpPr>
        <p:grpSp>
          <p:nvGrpSpPr>
            <p:cNvPr id="37" name="Group 6"/>
            <p:cNvGrpSpPr>
              <a:grpSpLocks/>
            </p:cNvGrpSpPr>
            <p:nvPr/>
          </p:nvGrpSpPr>
          <p:grpSpPr bwMode="auto">
            <a:xfrm>
              <a:off x="880379" y="1102738"/>
              <a:ext cx="7580053" cy="1569774"/>
              <a:chOff x="774463" y="1268760"/>
              <a:chExt cx="7580053" cy="1569774"/>
            </a:xfrm>
          </p:grpSpPr>
          <p:grpSp>
            <p:nvGrpSpPr>
              <p:cNvPr id="51" name="Group 1"/>
              <p:cNvGrpSpPr>
                <a:grpSpLocks/>
              </p:cNvGrpSpPr>
              <p:nvPr/>
            </p:nvGrpSpPr>
            <p:grpSpPr bwMode="auto">
              <a:xfrm>
                <a:off x="774463" y="1292915"/>
                <a:ext cx="3725529" cy="1545619"/>
                <a:chOff x="1561233" y="1556792"/>
                <a:chExt cx="4975210" cy="2064077"/>
              </a:xfrm>
            </p:grpSpPr>
            <p:grpSp>
              <p:nvGrpSpPr>
                <p:cNvPr id="66" name="Group 17"/>
                <p:cNvGrpSpPr>
                  <a:grpSpLocks/>
                </p:cNvGrpSpPr>
                <p:nvPr/>
              </p:nvGrpSpPr>
              <p:grpSpPr bwMode="auto">
                <a:xfrm>
                  <a:off x="1561233" y="1556792"/>
                  <a:ext cx="4975098" cy="1036915"/>
                  <a:chOff x="1043608" y="2492896"/>
                  <a:chExt cx="6840760" cy="1296144"/>
                </a:xfrm>
              </p:grpSpPr>
              <p:sp>
                <p:nvSpPr>
                  <p:cNvPr id="73"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4"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5"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6"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67" name="Group 16"/>
                <p:cNvGrpSpPr>
                  <a:grpSpLocks/>
                </p:cNvGrpSpPr>
                <p:nvPr/>
              </p:nvGrpSpPr>
              <p:grpSpPr bwMode="auto">
                <a:xfrm>
                  <a:off x="1561345" y="2583954"/>
                  <a:ext cx="4975098" cy="1036915"/>
                  <a:chOff x="1043608" y="2492896"/>
                  <a:chExt cx="6840760" cy="1296144"/>
                </a:xfrm>
              </p:grpSpPr>
              <p:sp>
                <p:nvSpPr>
                  <p:cNvPr id="68" name="Rectangle 2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9" name="Rectangle 2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0" name="Rectangle 3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 name="Rectangle 3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 name="Rectangle 3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grpSp>
            <p:nvGrpSpPr>
              <p:cNvPr id="52" name="Group 61"/>
              <p:cNvGrpSpPr>
                <a:grpSpLocks/>
              </p:cNvGrpSpPr>
              <p:nvPr/>
            </p:nvGrpSpPr>
            <p:grpSpPr bwMode="auto">
              <a:xfrm>
                <a:off x="4628987" y="1287810"/>
                <a:ext cx="3725529" cy="1545619"/>
                <a:chOff x="1561233" y="1556792"/>
                <a:chExt cx="4975210" cy="2064077"/>
              </a:xfrm>
            </p:grpSpPr>
            <p:grpSp>
              <p:nvGrpSpPr>
                <p:cNvPr id="54" name="Group 62"/>
                <p:cNvGrpSpPr>
                  <a:grpSpLocks/>
                </p:cNvGrpSpPr>
                <p:nvPr/>
              </p:nvGrpSpPr>
              <p:grpSpPr bwMode="auto">
                <a:xfrm>
                  <a:off x="1561233" y="1556792"/>
                  <a:ext cx="4975098" cy="1036915"/>
                  <a:chOff x="1043608" y="2492896"/>
                  <a:chExt cx="6840760" cy="1296144"/>
                </a:xfrm>
              </p:grpSpPr>
              <p:sp>
                <p:nvSpPr>
                  <p:cNvPr id="61" name="Rectangle 69"/>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2" name="Rectangle 70"/>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3" name="Rectangle 71"/>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4" name="Rectangle 72"/>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 name="Rectangle 73"/>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55" name="Group 63"/>
                <p:cNvGrpSpPr>
                  <a:grpSpLocks/>
                </p:cNvGrpSpPr>
                <p:nvPr/>
              </p:nvGrpSpPr>
              <p:grpSpPr bwMode="auto">
                <a:xfrm>
                  <a:off x="1561345" y="2583954"/>
                  <a:ext cx="4975098" cy="1036915"/>
                  <a:chOff x="1043608" y="2492896"/>
                  <a:chExt cx="6840760" cy="1296144"/>
                </a:xfrm>
              </p:grpSpPr>
              <p:sp>
                <p:nvSpPr>
                  <p:cNvPr id="56" name="Rectangle 64"/>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7" name="Rectangle 65"/>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8" name="Rectangle 66"/>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 name="Rectangle 67"/>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0" name="Rectangle 68"/>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cxnSp>
            <p:nvCxnSpPr>
              <p:cNvPr id="53" name="Straight Connector 3"/>
              <p:cNvCxnSpPr>
                <a:cxnSpLocks noChangeShapeType="1"/>
              </p:cNvCxnSpPr>
              <p:nvPr/>
            </p:nvCxnSpPr>
            <p:spPr bwMode="auto">
              <a:xfrm>
                <a:off x="4571837" y="1268760"/>
                <a:ext cx="0" cy="1569774"/>
              </a:xfrm>
              <a:prstGeom prst="line">
                <a:avLst/>
              </a:prstGeom>
              <a:noFill/>
              <a:ln w="130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Oval 34"/>
            <p:cNvSpPr>
              <a:spLocks noChangeArrowheads="1"/>
            </p:cNvSpPr>
            <p:nvPr/>
          </p:nvSpPr>
          <p:spPr bwMode="auto">
            <a:xfrm>
              <a:off x="987896"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9" name="Oval 35"/>
            <p:cNvSpPr>
              <a:spLocks noChangeArrowheads="1"/>
            </p:cNvSpPr>
            <p:nvPr/>
          </p:nvSpPr>
          <p:spPr bwMode="auto">
            <a:xfrm>
              <a:off x="987896"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0" name="Oval 36"/>
            <p:cNvSpPr>
              <a:spLocks noChangeArrowheads="1"/>
            </p:cNvSpPr>
            <p:nvPr/>
          </p:nvSpPr>
          <p:spPr bwMode="auto">
            <a:xfrm>
              <a:off x="1735472"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1" name="Oval 37"/>
            <p:cNvSpPr>
              <a:spLocks noChangeArrowheads="1"/>
            </p:cNvSpPr>
            <p:nvPr/>
          </p:nvSpPr>
          <p:spPr bwMode="auto">
            <a:xfrm>
              <a:off x="1735472"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2" name="Oval 38"/>
            <p:cNvSpPr>
              <a:spLocks noChangeArrowheads="1"/>
            </p:cNvSpPr>
            <p:nvPr/>
          </p:nvSpPr>
          <p:spPr bwMode="auto">
            <a:xfrm>
              <a:off x="2478074"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3" name="Oval 39"/>
            <p:cNvSpPr>
              <a:spLocks noChangeArrowheads="1"/>
            </p:cNvSpPr>
            <p:nvPr/>
          </p:nvSpPr>
          <p:spPr bwMode="auto">
            <a:xfrm>
              <a:off x="2478074"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4" name="Oval 40"/>
            <p:cNvSpPr>
              <a:spLocks noChangeArrowheads="1"/>
            </p:cNvSpPr>
            <p:nvPr/>
          </p:nvSpPr>
          <p:spPr bwMode="auto">
            <a:xfrm>
              <a:off x="3225650"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5" name="Oval 41"/>
            <p:cNvSpPr>
              <a:spLocks noChangeArrowheads="1"/>
            </p:cNvSpPr>
            <p:nvPr/>
          </p:nvSpPr>
          <p:spPr bwMode="auto">
            <a:xfrm>
              <a:off x="4864120"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 name="Oval 42"/>
            <p:cNvSpPr>
              <a:spLocks noChangeArrowheads="1"/>
            </p:cNvSpPr>
            <p:nvPr/>
          </p:nvSpPr>
          <p:spPr bwMode="auto">
            <a:xfrm>
              <a:off x="3970739"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7" name="Oval 43"/>
            <p:cNvSpPr>
              <a:spLocks noChangeArrowheads="1"/>
            </p:cNvSpPr>
            <p:nvPr/>
          </p:nvSpPr>
          <p:spPr bwMode="auto">
            <a:xfrm>
              <a:off x="5609209"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 name="Oval 134"/>
            <p:cNvSpPr>
              <a:spLocks noChangeArrowheads="1"/>
            </p:cNvSpPr>
            <p:nvPr/>
          </p:nvSpPr>
          <p:spPr bwMode="auto">
            <a:xfrm>
              <a:off x="6354382"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9" name="Oval 135"/>
            <p:cNvSpPr>
              <a:spLocks noChangeArrowheads="1"/>
            </p:cNvSpPr>
            <p:nvPr/>
          </p:nvSpPr>
          <p:spPr bwMode="auto">
            <a:xfrm>
              <a:off x="7099471"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0" name="Oval 136"/>
            <p:cNvSpPr>
              <a:spLocks noChangeArrowheads="1"/>
            </p:cNvSpPr>
            <p:nvPr/>
          </p:nvSpPr>
          <p:spPr bwMode="auto">
            <a:xfrm>
              <a:off x="7825347"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78" name="Group 77"/>
          <p:cNvGrpSpPr>
            <a:grpSpLocks/>
          </p:cNvGrpSpPr>
          <p:nvPr/>
        </p:nvGrpSpPr>
        <p:grpSpPr bwMode="auto">
          <a:xfrm>
            <a:off x="900113" y="3648075"/>
            <a:ext cx="7580312" cy="1570038"/>
            <a:chOff x="899592" y="3515410"/>
            <a:chExt cx="7580053" cy="1569774"/>
          </a:xfrm>
        </p:grpSpPr>
        <p:grpSp>
          <p:nvGrpSpPr>
            <p:cNvPr id="79" name="Group 44"/>
            <p:cNvGrpSpPr>
              <a:grpSpLocks/>
            </p:cNvGrpSpPr>
            <p:nvPr/>
          </p:nvGrpSpPr>
          <p:grpSpPr bwMode="auto">
            <a:xfrm>
              <a:off x="899592" y="3515410"/>
              <a:ext cx="7580053" cy="1569774"/>
              <a:chOff x="774463" y="1268760"/>
              <a:chExt cx="7580053" cy="1569774"/>
            </a:xfrm>
          </p:grpSpPr>
          <p:grpSp>
            <p:nvGrpSpPr>
              <p:cNvPr id="122" name="Group 45"/>
              <p:cNvGrpSpPr>
                <a:grpSpLocks/>
              </p:cNvGrpSpPr>
              <p:nvPr/>
            </p:nvGrpSpPr>
            <p:grpSpPr bwMode="auto">
              <a:xfrm>
                <a:off x="774463" y="1292915"/>
                <a:ext cx="3725529" cy="1545619"/>
                <a:chOff x="1561233" y="1556792"/>
                <a:chExt cx="4975210" cy="2064077"/>
              </a:xfrm>
            </p:grpSpPr>
            <p:grpSp>
              <p:nvGrpSpPr>
                <p:cNvPr id="137" name="Group 60"/>
                <p:cNvGrpSpPr>
                  <a:grpSpLocks/>
                </p:cNvGrpSpPr>
                <p:nvPr/>
              </p:nvGrpSpPr>
              <p:grpSpPr bwMode="auto">
                <a:xfrm>
                  <a:off x="1561233" y="1556792"/>
                  <a:ext cx="4975098" cy="1036915"/>
                  <a:chOff x="1043608" y="2492896"/>
                  <a:chExt cx="6840760" cy="1296144"/>
                </a:xfrm>
              </p:grpSpPr>
              <p:sp>
                <p:nvSpPr>
                  <p:cNvPr id="144" name="Rectangle 80"/>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5" name="Rectangle 81"/>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6" name="Rectangle 82"/>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7" name="Rectangle 83"/>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8" name="Rectangle 84"/>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138" name="Group 74"/>
                <p:cNvGrpSpPr>
                  <a:grpSpLocks/>
                </p:cNvGrpSpPr>
                <p:nvPr/>
              </p:nvGrpSpPr>
              <p:grpSpPr bwMode="auto">
                <a:xfrm>
                  <a:off x="1561345" y="2583954"/>
                  <a:ext cx="4975098" cy="1036915"/>
                  <a:chOff x="1043608" y="2492896"/>
                  <a:chExt cx="6840760" cy="1296144"/>
                </a:xfrm>
              </p:grpSpPr>
              <p:sp>
                <p:nvSpPr>
                  <p:cNvPr id="139" name="Rectangle 75"/>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0" name="Rectangle 76"/>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1" name="Rectangle 77"/>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2" name="Rectangle 78"/>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3" name="Rectangle 79"/>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grpSp>
            <p:nvGrpSpPr>
              <p:cNvPr id="123" name="Group 46"/>
              <p:cNvGrpSpPr>
                <a:grpSpLocks/>
              </p:cNvGrpSpPr>
              <p:nvPr/>
            </p:nvGrpSpPr>
            <p:grpSpPr bwMode="auto">
              <a:xfrm>
                <a:off x="4628987" y="1287810"/>
                <a:ext cx="3725529" cy="1545619"/>
                <a:chOff x="1561233" y="1556792"/>
                <a:chExt cx="4975210" cy="2064077"/>
              </a:xfrm>
            </p:grpSpPr>
            <p:grpSp>
              <p:nvGrpSpPr>
                <p:cNvPr id="125" name="Group 48"/>
                <p:cNvGrpSpPr>
                  <a:grpSpLocks/>
                </p:cNvGrpSpPr>
                <p:nvPr/>
              </p:nvGrpSpPr>
              <p:grpSpPr bwMode="auto">
                <a:xfrm>
                  <a:off x="1561233" y="1556792"/>
                  <a:ext cx="4975098" cy="1036915"/>
                  <a:chOff x="1043608" y="2492896"/>
                  <a:chExt cx="6840760" cy="1296144"/>
                </a:xfrm>
              </p:grpSpPr>
              <p:sp>
                <p:nvSpPr>
                  <p:cNvPr id="132" name="Rectangle 55"/>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3" name="Rectangle 56"/>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4" name="Rectangle 57"/>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5" name="Rectangle 58"/>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6" name="Rectangle 59"/>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126" name="Group 49"/>
                <p:cNvGrpSpPr>
                  <a:grpSpLocks/>
                </p:cNvGrpSpPr>
                <p:nvPr/>
              </p:nvGrpSpPr>
              <p:grpSpPr bwMode="auto">
                <a:xfrm>
                  <a:off x="1561345" y="2583954"/>
                  <a:ext cx="4975098" cy="1036915"/>
                  <a:chOff x="1043608" y="2492896"/>
                  <a:chExt cx="6840760" cy="1296144"/>
                </a:xfrm>
              </p:grpSpPr>
              <p:sp>
                <p:nvSpPr>
                  <p:cNvPr id="127" name="Rectangle 50"/>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8" name="Rectangle 51"/>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9" name="Rectangle 52"/>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0" name="Rectangle 53"/>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1" name="Rectangle 54"/>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cxnSp>
            <p:nvCxnSpPr>
              <p:cNvPr id="124" name="Straight Connector 47"/>
              <p:cNvCxnSpPr>
                <a:cxnSpLocks noChangeShapeType="1"/>
              </p:cNvCxnSpPr>
              <p:nvPr/>
            </p:nvCxnSpPr>
            <p:spPr bwMode="auto">
              <a:xfrm>
                <a:off x="4571837" y="1268760"/>
                <a:ext cx="0" cy="1569774"/>
              </a:xfrm>
              <a:prstGeom prst="line">
                <a:avLst/>
              </a:prstGeom>
              <a:noFill/>
              <a:ln w="130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0" name="Oval 85"/>
            <p:cNvSpPr>
              <a:spLocks noChangeArrowheads="1"/>
            </p:cNvSpPr>
            <p:nvPr/>
          </p:nvSpPr>
          <p:spPr bwMode="auto">
            <a:xfrm>
              <a:off x="1007109"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1" name="Oval 86"/>
            <p:cNvSpPr>
              <a:spLocks noChangeArrowheads="1"/>
            </p:cNvSpPr>
            <p:nvPr/>
          </p:nvSpPr>
          <p:spPr bwMode="auto">
            <a:xfrm>
              <a:off x="1007109" y="4447490"/>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1" name="Oval 87"/>
            <p:cNvSpPr>
              <a:spLocks noChangeArrowheads="1"/>
            </p:cNvSpPr>
            <p:nvPr/>
          </p:nvSpPr>
          <p:spPr bwMode="auto">
            <a:xfrm>
              <a:off x="1754685"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2" name="Oval 88"/>
            <p:cNvSpPr>
              <a:spLocks noChangeArrowheads="1"/>
            </p:cNvSpPr>
            <p:nvPr/>
          </p:nvSpPr>
          <p:spPr bwMode="auto">
            <a:xfrm>
              <a:off x="1754685" y="4447490"/>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3" name="Oval 89"/>
            <p:cNvSpPr>
              <a:spLocks noChangeArrowheads="1"/>
            </p:cNvSpPr>
            <p:nvPr/>
          </p:nvSpPr>
          <p:spPr bwMode="auto">
            <a:xfrm>
              <a:off x="2497287"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4" name="Oval 90"/>
            <p:cNvSpPr>
              <a:spLocks noChangeArrowheads="1"/>
            </p:cNvSpPr>
            <p:nvPr/>
          </p:nvSpPr>
          <p:spPr bwMode="auto">
            <a:xfrm>
              <a:off x="2497287" y="4447490"/>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5" name="Oval 91"/>
            <p:cNvSpPr>
              <a:spLocks noChangeArrowheads="1"/>
            </p:cNvSpPr>
            <p:nvPr/>
          </p:nvSpPr>
          <p:spPr bwMode="auto">
            <a:xfrm>
              <a:off x="3244863"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6" name="Oval 92"/>
            <p:cNvSpPr>
              <a:spLocks noChangeArrowheads="1"/>
            </p:cNvSpPr>
            <p:nvPr/>
          </p:nvSpPr>
          <p:spPr bwMode="auto">
            <a:xfrm>
              <a:off x="3244863" y="4447490"/>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7" name="Oval 93"/>
            <p:cNvSpPr>
              <a:spLocks noChangeArrowheads="1"/>
            </p:cNvSpPr>
            <p:nvPr/>
          </p:nvSpPr>
          <p:spPr bwMode="auto">
            <a:xfrm>
              <a:off x="3989952"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8" name="Oval 94"/>
            <p:cNvSpPr>
              <a:spLocks noChangeArrowheads="1"/>
            </p:cNvSpPr>
            <p:nvPr/>
          </p:nvSpPr>
          <p:spPr bwMode="auto">
            <a:xfrm>
              <a:off x="3989952" y="4447490"/>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9" name="Oval 137"/>
            <p:cNvSpPr>
              <a:spLocks noChangeArrowheads="1"/>
            </p:cNvSpPr>
            <p:nvPr/>
          </p:nvSpPr>
          <p:spPr bwMode="auto">
            <a:xfrm>
              <a:off x="4864120"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0" name="Oval 138"/>
            <p:cNvSpPr>
              <a:spLocks noChangeArrowheads="1"/>
            </p:cNvSpPr>
            <p:nvPr/>
          </p:nvSpPr>
          <p:spPr bwMode="auto">
            <a:xfrm>
              <a:off x="5609209"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21" name="Oval 139"/>
            <p:cNvSpPr>
              <a:spLocks noChangeArrowheads="1"/>
            </p:cNvSpPr>
            <p:nvPr/>
          </p:nvSpPr>
          <p:spPr bwMode="auto">
            <a:xfrm>
              <a:off x="6354382" y="3681016"/>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91557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8"/>
          <p:cNvSpPr txBox="1">
            <a:spLocks noChangeArrowheads="1"/>
          </p:cNvSpPr>
          <p:nvPr/>
        </p:nvSpPr>
        <p:spPr bwMode="auto">
          <a:xfrm>
            <a:off x="2651125" y="174625"/>
            <a:ext cx="4392613" cy="460375"/>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Comic Sans MS" pitchFamily="66" charset="0"/>
                <a:ea typeface="+mn-ea"/>
                <a:cs typeface="+mn-cs"/>
              </a:rPr>
              <a:t>The Double Ten Frame</a:t>
            </a:r>
            <a:endParaRPr kumimoji="0" lang="en-US" altLang="en-US" sz="24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sp>
        <p:nvSpPr>
          <p:cNvPr id="34" name="Text Box 8"/>
          <p:cNvSpPr txBox="1">
            <a:spLocks noChangeArrowheads="1"/>
          </p:cNvSpPr>
          <p:nvPr/>
        </p:nvSpPr>
        <p:spPr bwMode="auto">
          <a:xfrm>
            <a:off x="858838" y="2886075"/>
            <a:ext cx="3413125" cy="369888"/>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Comic Sans MS" pitchFamily="66" charset="0"/>
                <a:ea typeface="+mn-ea"/>
                <a:cs typeface="+mn-cs"/>
              </a:rPr>
              <a:t>13 represented PAIR WISE</a:t>
            </a:r>
            <a:endParaRPr kumimoji="0" lang="en-US" altLang="en-US" sz="1800" b="1" i="0" u="none" strike="noStrike" kern="1200" cap="none" spc="0" normalizeH="0" baseline="0" noProof="0">
              <a:ln>
                <a:noFill/>
              </a:ln>
              <a:solidFill>
                <a:prstClr val="black"/>
              </a:solidFill>
              <a:effectLst/>
              <a:uLnTx/>
              <a:uFillTx/>
              <a:latin typeface="Comic Sans MS" pitchFamily="66" charset="0"/>
              <a:ea typeface="+mn-ea"/>
              <a:cs typeface="+mn-cs"/>
            </a:endParaRPr>
          </a:p>
        </p:txBody>
      </p:sp>
      <p:grpSp>
        <p:nvGrpSpPr>
          <p:cNvPr id="35" name="Group 34"/>
          <p:cNvGrpSpPr>
            <a:grpSpLocks/>
          </p:cNvGrpSpPr>
          <p:nvPr/>
        </p:nvGrpSpPr>
        <p:grpSpPr bwMode="auto">
          <a:xfrm>
            <a:off x="881063" y="1103313"/>
            <a:ext cx="7578725" cy="1568450"/>
            <a:chOff x="880379" y="1102738"/>
            <a:chExt cx="7580053" cy="1569774"/>
          </a:xfrm>
        </p:grpSpPr>
        <p:grpSp>
          <p:nvGrpSpPr>
            <p:cNvPr id="36" name="Group 6"/>
            <p:cNvGrpSpPr>
              <a:grpSpLocks/>
            </p:cNvGrpSpPr>
            <p:nvPr/>
          </p:nvGrpSpPr>
          <p:grpSpPr bwMode="auto">
            <a:xfrm>
              <a:off x="880379" y="1102738"/>
              <a:ext cx="7580053" cy="1569774"/>
              <a:chOff x="774463" y="1268760"/>
              <a:chExt cx="7580053" cy="1569774"/>
            </a:xfrm>
          </p:grpSpPr>
          <p:grpSp>
            <p:nvGrpSpPr>
              <p:cNvPr id="50" name="Group 1"/>
              <p:cNvGrpSpPr>
                <a:grpSpLocks/>
              </p:cNvGrpSpPr>
              <p:nvPr/>
            </p:nvGrpSpPr>
            <p:grpSpPr bwMode="auto">
              <a:xfrm>
                <a:off x="774463" y="1292915"/>
                <a:ext cx="3725529" cy="1545619"/>
                <a:chOff x="1561233" y="1556792"/>
                <a:chExt cx="4975210" cy="2064077"/>
              </a:xfrm>
            </p:grpSpPr>
            <p:grpSp>
              <p:nvGrpSpPr>
                <p:cNvPr id="65" name="Group 17"/>
                <p:cNvGrpSpPr>
                  <a:grpSpLocks/>
                </p:cNvGrpSpPr>
                <p:nvPr/>
              </p:nvGrpSpPr>
              <p:grpSpPr bwMode="auto">
                <a:xfrm>
                  <a:off x="1561233" y="1556792"/>
                  <a:ext cx="4975098" cy="1036915"/>
                  <a:chOff x="1043608" y="2492896"/>
                  <a:chExt cx="6840760" cy="1296144"/>
                </a:xfrm>
              </p:grpSpPr>
              <p:sp>
                <p:nvSpPr>
                  <p:cNvPr id="72"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3"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4"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5"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6"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66" name="Group 16"/>
                <p:cNvGrpSpPr>
                  <a:grpSpLocks/>
                </p:cNvGrpSpPr>
                <p:nvPr/>
              </p:nvGrpSpPr>
              <p:grpSpPr bwMode="auto">
                <a:xfrm>
                  <a:off x="1561345" y="2583954"/>
                  <a:ext cx="4975098" cy="1036915"/>
                  <a:chOff x="1043608" y="2492896"/>
                  <a:chExt cx="6840760" cy="1296144"/>
                </a:xfrm>
              </p:grpSpPr>
              <p:sp>
                <p:nvSpPr>
                  <p:cNvPr id="67" name="Rectangle 2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 name="Rectangle 2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9" name="Rectangle 3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0" name="Rectangle 3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 name="Rectangle 3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grpSp>
            <p:nvGrpSpPr>
              <p:cNvPr id="51" name="Group 61"/>
              <p:cNvGrpSpPr>
                <a:grpSpLocks/>
              </p:cNvGrpSpPr>
              <p:nvPr/>
            </p:nvGrpSpPr>
            <p:grpSpPr bwMode="auto">
              <a:xfrm>
                <a:off x="4628987" y="1287810"/>
                <a:ext cx="3725529" cy="1545619"/>
                <a:chOff x="1561233" y="1556792"/>
                <a:chExt cx="4975210" cy="2064077"/>
              </a:xfrm>
            </p:grpSpPr>
            <p:grpSp>
              <p:nvGrpSpPr>
                <p:cNvPr id="53" name="Group 62"/>
                <p:cNvGrpSpPr>
                  <a:grpSpLocks/>
                </p:cNvGrpSpPr>
                <p:nvPr/>
              </p:nvGrpSpPr>
              <p:grpSpPr bwMode="auto">
                <a:xfrm>
                  <a:off x="1561233" y="1556792"/>
                  <a:ext cx="4975098" cy="1036915"/>
                  <a:chOff x="1043608" y="2492896"/>
                  <a:chExt cx="6840760" cy="1296144"/>
                </a:xfrm>
              </p:grpSpPr>
              <p:sp>
                <p:nvSpPr>
                  <p:cNvPr id="60" name="Rectangle 69"/>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 name="Rectangle 70"/>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2" name="Rectangle 71"/>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3" name="Rectangle 72"/>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4" name="Rectangle 73"/>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54" name="Group 63"/>
                <p:cNvGrpSpPr>
                  <a:grpSpLocks/>
                </p:cNvGrpSpPr>
                <p:nvPr/>
              </p:nvGrpSpPr>
              <p:grpSpPr bwMode="auto">
                <a:xfrm>
                  <a:off x="1561345" y="2583954"/>
                  <a:ext cx="4975098" cy="1036915"/>
                  <a:chOff x="1043608" y="2492896"/>
                  <a:chExt cx="6840760" cy="1296144"/>
                </a:xfrm>
              </p:grpSpPr>
              <p:sp>
                <p:nvSpPr>
                  <p:cNvPr id="55" name="Rectangle 64"/>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6" name="Rectangle 65"/>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7" name="Rectangle 66"/>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8" name="Rectangle 67"/>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 name="Rectangle 68"/>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cxnSp>
            <p:nvCxnSpPr>
              <p:cNvPr id="52" name="Straight Connector 3"/>
              <p:cNvCxnSpPr>
                <a:cxnSpLocks noChangeShapeType="1"/>
              </p:cNvCxnSpPr>
              <p:nvPr/>
            </p:nvCxnSpPr>
            <p:spPr bwMode="auto">
              <a:xfrm>
                <a:off x="4571837" y="1268760"/>
                <a:ext cx="0" cy="1569774"/>
              </a:xfrm>
              <a:prstGeom prst="line">
                <a:avLst/>
              </a:prstGeom>
              <a:noFill/>
              <a:ln w="130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7" name="Oval 34"/>
            <p:cNvSpPr>
              <a:spLocks noChangeArrowheads="1"/>
            </p:cNvSpPr>
            <p:nvPr/>
          </p:nvSpPr>
          <p:spPr bwMode="auto">
            <a:xfrm>
              <a:off x="987896"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8" name="Oval 35"/>
            <p:cNvSpPr>
              <a:spLocks noChangeArrowheads="1"/>
            </p:cNvSpPr>
            <p:nvPr/>
          </p:nvSpPr>
          <p:spPr bwMode="auto">
            <a:xfrm>
              <a:off x="987896"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9" name="Oval 36"/>
            <p:cNvSpPr>
              <a:spLocks noChangeArrowheads="1"/>
            </p:cNvSpPr>
            <p:nvPr/>
          </p:nvSpPr>
          <p:spPr bwMode="auto">
            <a:xfrm>
              <a:off x="1735472"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0" name="Oval 37"/>
            <p:cNvSpPr>
              <a:spLocks noChangeArrowheads="1"/>
            </p:cNvSpPr>
            <p:nvPr/>
          </p:nvSpPr>
          <p:spPr bwMode="auto">
            <a:xfrm>
              <a:off x="1735472"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1" name="Oval 38"/>
            <p:cNvSpPr>
              <a:spLocks noChangeArrowheads="1"/>
            </p:cNvSpPr>
            <p:nvPr/>
          </p:nvSpPr>
          <p:spPr bwMode="auto">
            <a:xfrm>
              <a:off x="2478074"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2" name="Oval 39"/>
            <p:cNvSpPr>
              <a:spLocks noChangeArrowheads="1"/>
            </p:cNvSpPr>
            <p:nvPr/>
          </p:nvSpPr>
          <p:spPr bwMode="auto">
            <a:xfrm>
              <a:off x="2478074"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3" name="Oval 40"/>
            <p:cNvSpPr>
              <a:spLocks noChangeArrowheads="1"/>
            </p:cNvSpPr>
            <p:nvPr/>
          </p:nvSpPr>
          <p:spPr bwMode="auto">
            <a:xfrm>
              <a:off x="3225650"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4" name="Oval 41"/>
            <p:cNvSpPr>
              <a:spLocks noChangeArrowheads="1"/>
            </p:cNvSpPr>
            <p:nvPr/>
          </p:nvSpPr>
          <p:spPr bwMode="auto">
            <a:xfrm>
              <a:off x="4864120"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5" name="Oval 42"/>
            <p:cNvSpPr>
              <a:spLocks noChangeArrowheads="1"/>
            </p:cNvSpPr>
            <p:nvPr/>
          </p:nvSpPr>
          <p:spPr bwMode="auto">
            <a:xfrm>
              <a:off x="3970739" y="1268344"/>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6" name="Oval 43"/>
            <p:cNvSpPr>
              <a:spLocks noChangeArrowheads="1"/>
            </p:cNvSpPr>
            <p:nvPr/>
          </p:nvSpPr>
          <p:spPr bwMode="auto">
            <a:xfrm>
              <a:off x="5609209" y="1268371"/>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7" name="Oval 134"/>
            <p:cNvSpPr>
              <a:spLocks noChangeArrowheads="1"/>
            </p:cNvSpPr>
            <p:nvPr/>
          </p:nvSpPr>
          <p:spPr bwMode="auto">
            <a:xfrm>
              <a:off x="4864120"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8" name="Oval 135"/>
            <p:cNvSpPr>
              <a:spLocks noChangeArrowheads="1"/>
            </p:cNvSpPr>
            <p:nvPr/>
          </p:nvSpPr>
          <p:spPr bwMode="auto">
            <a:xfrm>
              <a:off x="3225650"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9" name="Oval 136"/>
            <p:cNvSpPr>
              <a:spLocks noChangeArrowheads="1"/>
            </p:cNvSpPr>
            <p:nvPr/>
          </p:nvSpPr>
          <p:spPr bwMode="auto">
            <a:xfrm>
              <a:off x="3951526" y="2034818"/>
              <a:ext cx="525080" cy="498926"/>
            </a:xfrm>
            <a:prstGeom prst="ellipse">
              <a:avLst/>
            </a:prstGeom>
            <a:solidFill>
              <a:schemeClr val="accent1"/>
            </a:solid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50260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8"/>
          <p:cNvSpPr txBox="1">
            <a:spLocks noChangeArrowheads="1"/>
          </p:cNvSpPr>
          <p:nvPr/>
        </p:nvSpPr>
        <p:spPr bwMode="auto">
          <a:xfrm>
            <a:off x="1944265" y="226496"/>
            <a:ext cx="5482764" cy="59448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GB" altLang="en-US" sz="3200" b="1" dirty="0">
                <a:solidFill>
                  <a:prstClr val="black"/>
                </a:solidFill>
                <a:latin typeface="Comic Sans MS" pitchFamily="66" charset="0"/>
              </a:rPr>
              <a:t>Addition using Ten Frames</a:t>
            </a:r>
            <a:endParaRPr kumimoji="0" lang="en-US" altLang="en-US" sz="3200" b="1"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grpSp>
        <p:nvGrpSpPr>
          <p:cNvPr id="5" name="Group 4"/>
          <p:cNvGrpSpPr/>
          <p:nvPr/>
        </p:nvGrpSpPr>
        <p:grpSpPr>
          <a:xfrm>
            <a:off x="5133986" y="1325231"/>
            <a:ext cx="1098902" cy="2629270"/>
            <a:chOff x="4840296" y="1257959"/>
            <a:chExt cx="1235074" cy="2755489"/>
          </a:xfrm>
        </p:grpSpPr>
        <p:grpSp>
          <p:nvGrpSpPr>
            <p:cNvPr id="77" name="Group 1"/>
            <p:cNvGrpSpPr>
              <a:grpSpLocks/>
            </p:cNvGrpSpPr>
            <p:nvPr/>
          </p:nvGrpSpPr>
          <p:grpSpPr bwMode="auto">
            <a:xfrm rot="16200000">
              <a:off x="4080088" y="2018167"/>
              <a:ext cx="2755489" cy="1235074"/>
              <a:chOff x="1561233" y="1556792"/>
              <a:chExt cx="4975210" cy="2064077"/>
            </a:xfrm>
          </p:grpSpPr>
          <p:grpSp>
            <p:nvGrpSpPr>
              <p:cNvPr id="85" name="Group 17"/>
              <p:cNvGrpSpPr>
                <a:grpSpLocks/>
              </p:cNvGrpSpPr>
              <p:nvPr/>
            </p:nvGrpSpPr>
            <p:grpSpPr bwMode="auto">
              <a:xfrm>
                <a:off x="1561233" y="1556792"/>
                <a:ext cx="4975098" cy="1036915"/>
                <a:chOff x="1043608" y="2492896"/>
                <a:chExt cx="6840760" cy="1296144"/>
              </a:xfrm>
            </p:grpSpPr>
            <p:sp>
              <p:nvSpPr>
                <p:cNvPr id="92"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3"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4"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5"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6"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86" name="Group 16"/>
              <p:cNvGrpSpPr>
                <a:grpSpLocks/>
              </p:cNvGrpSpPr>
              <p:nvPr/>
            </p:nvGrpSpPr>
            <p:grpSpPr bwMode="auto">
              <a:xfrm>
                <a:off x="1561345" y="2583954"/>
                <a:ext cx="4975098" cy="1036915"/>
                <a:chOff x="1043608" y="2492896"/>
                <a:chExt cx="6840760" cy="1296144"/>
              </a:xfrm>
            </p:grpSpPr>
            <p:sp>
              <p:nvSpPr>
                <p:cNvPr id="87" name="Rectangle 2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8" name="Rectangle 2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9" name="Rectangle 3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0" name="Rectangle 3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1" name="Rectangle 3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
          <p:nvSpPr>
            <p:cNvPr id="112" name="Oval 33"/>
            <p:cNvSpPr>
              <a:spLocks noChangeArrowheads="1"/>
            </p:cNvSpPr>
            <p:nvPr/>
          </p:nvSpPr>
          <p:spPr bwMode="auto">
            <a:xfrm rot="16200000">
              <a:off x="5568176" y="3529640"/>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3" name="Oval 23"/>
            <p:cNvSpPr>
              <a:spLocks noChangeArrowheads="1"/>
            </p:cNvSpPr>
            <p:nvPr/>
          </p:nvSpPr>
          <p:spPr bwMode="auto">
            <a:xfrm rot="16200000">
              <a:off x="4953558" y="3529640"/>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4" name="Oval 24"/>
            <p:cNvSpPr>
              <a:spLocks noChangeArrowheads="1"/>
            </p:cNvSpPr>
            <p:nvPr/>
          </p:nvSpPr>
          <p:spPr bwMode="auto">
            <a:xfrm rot="16200000">
              <a:off x="4954529" y="2984558"/>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5" name="Oval 25"/>
            <p:cNvSpPr>
              <a:spLocks noChangeArrowheads="1"/>
            </p:cNvSpPr>
            <p:nvPr/>
          </p:nvSpPr>
          <p:spPr bwMode="auto">
            <a:xfrm rot="16200000">
              <a:off x="4955500" y="2433534"/>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6" name="Oval 26"/>
            <p:cNvSpPr>
              <a:spLocks noChangeArrowheads="1"/>
            </p:cNvSpPr>
            <p:nvPr/>
          </p:nvSpPr>
          <p:spPr bwMode="auto">
            <a:xfrm rot="16200000">
              <a:off x="4967871" y="1894580"/>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7" name="Oval 27"/>
            <p:cNvSpPr>
              <a:spLocks noChangeArrowheads="1"/>
            </p:cNvSpPr>
            <p:nvPr/>
          </p:nvSpPr>
          <p:spPr bwMode="auto">
            <a:xfrm rot="16200000">
              <a:off x="4967871" y="1331302"/>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6" name="Group 5"/>
          <p:cNvGrpSpPr/>
          <p:nvPr/>
        </p:nvGrpSpPr>
        <p:grpSpPr>
          <a:xfrm>
            <a:off x="2833150" y="1325232"/>
            <a:ext cx="1167366" cy="2590240"/>
            <a:chOff x="3203860" y="1255361"/>
            <a:chExt cx="1235074" cy="2755489"/>
          </a:xfrm>
        </p:grpSpPr>
        <p:sp>
          <p:nvSpPr>
            <p:cNvPr id="264" name="Oval 34"/>
            <p:cNvSpPr>
              <a:spLocks noChangeArrowheads="1"/>
            </p:cNvSpPr>
            <p:nvPr/>
          </p:nvSpPr>
          <p:spPr bwMode="auto">
            <a:xfrm rot="16200000">
              <a:off x="3937990" y="2430873"/>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5" name="Oval 34"/>
            <p:cNvSpPr>
              <a:spLocks noChangeArrowheads="1"/>
            </p:cNvSpPr>
            <p:nvPr/>
          </p:nvSpPr>
          <p:spPr bwMode="auto">
            <a:xfrm rot="16200000">
              <a:off x="3931731" y="2982022"/>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6" name="Oval 33"/>
            <p:cNvSpPr>
              <a:spLocks noChangeArrowheads="1"/>
            </p:cNvSpPr>
            <p:nvPr/>
          </p:nvSpPr>
          <p:spPr bwMode="auto">
            <a:xfrm rot="16200000">
              <a:off x="3931732" y="3527042"/>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7" name="Oval 23"/>
            <p:cNvSpPr>
              <a:spLocks noChangeArrowheads="1"/>
            </p:cNvSpPr>
            <p:nvPr/>
          </p:nvSpPr>
          <p:spPr bwMode="auto">
            <a:xfrm rot="16200000">
              <a:off x="3317114" y="3527042"/>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8" name="Oval 24"/>
            <p:cNvSpPr>
              <a:spLocks noChangeArrowheads="1"/>
            </p:cNvSpPr>
            <p:nvPr/>
          </p:nvSpPr>
          <p:spPr bwMode="auto">
            <a:xfrm rot="16200000">
              <a:off x="3318085" y="2981960"/>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9" name="Oval 25"/>
            <p:cNvSpPr>
              <a:spLocks noChangeArrowheads="1"/>
            </p:cNvSpPr>
            <p:nvPr/>
          </p:nvSpPr>
          <p:spPr bwMode="auto">
            <a:xfrm rot="16200000">
              <a:off x="3319056" y="2430936"/>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0" name="Oval 26"/>
            <p:cNvSpPr>
              <a:spLocks noChangeArrowheads="1"/>
            </p:cNvSpPr>
            <p:nvPr/>
          </p:nvSpPr>
          <p:spPr bwMode="auto">
            <a:xfrm rot="16200000">
              <a:off x="3331426" y="1891982"/>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1" name="Oval 27"/>
            <p:cNvSpPr>
              <a:spLocks noChangeArrowheads="1"/>
            </p:cNvSpPr>
            <p:nvPr/>
          </p:nvSpPr>
          <p:spPr bwMode="auto">
            <a:xfrm rot="16200000">
              <a:off x="3331428" y="1328704"/>
              <a:ext cx="393933" cy="404402"/>
            </a:xfrm>
            <a:prstGeom prst="ellipse">
              <a:avLst/>
            </a:prstGeom>
            <a:solidFill>
              <a:schemeClr val="accent1"/>
            </a:solidFill>
            <a:ln w="635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272" name="Group 1"/>
            <p:cNvGrpSpPr>
              <a:grpSpLocks/>
            </p:cNvGrpSpPr>
            <p:nvPr/>
          </p:nvGrpSpPr>
          <p:grpSpPr bwMode="auto">
            <a:xfrm rot="16200000">
              <a:off x="2443652" y="2015569"/>
              <a:ext cx="2755489" cy="1235074"/>
              <a:chOff x="1561233" y="1556792"/>
              <a:chExt cx="4975210" cy="2064077"/>
            </a:xfrm>
          </p:grpSpPr>
          <p:grpSp>
            <p:nvGrpSpPr>
              <p:cNvPr id="273" name="Group 17"/>
              <p:cNvGrpSpPr>
                <a:grpSpLocks/>
              </p:cNvGrpSpPr>
              <p:nvPr/>
            </p:nvGrpSpPr>
            <p:grpSpPr bwMode="auto">
              <a:xfrm>
                <a:off x="1561233" y="1556792"/>
                <a:ext cx="4975098" cy="1036915"/>
                <a:chOff x="1043608" y="2492896"/>
                <a:chExt cx="6840760" cy="1296144"/>
              </a:xfrm>
            </p:grpSpPr>
            <p:sp>
              <p:nvSpPr>
                <p:cNvPr id="280" name="Rectangle 1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1" name="Rectangle 1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2" name="Rectangle 2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3" name="Rectangle 2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4" name="Rectangle 2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274" name="Group 16"/>
              <p:cNvGrpSpPr>
                <a:grpSpLocks/>
              </p:cNvGrpSpPr>
              <p:nvPr/>
            </p:nvGrpSpPr>
            <p:grpSpPr bwMode="auto">
              <a:xfrm>
                <a:off x="1561345" y="2583954"/>
                <a:ext cx="4975098" cy="1036915"/>
                <a:chOff x="1043608" y="2492896"/>
                <a:chExt cx="6840760" cy="1296144"/>
              </a:xfrm>
            </p:grpSpPr>
            <p:sp>
              <p:nvSpPr>
                <p:cNvPr id="275" name="Rectangle 28"/>
                <p:cNvSpPr>
                  <a:spLocks noChangeArrowheads="1"/>
                </p:cNvSpPr>
                <p:nvPr/>
              </p:nvSpPr>
              <p:spPr bwMode="auto">
                <a:xfrm>
                  <a:off x="1043608"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 name="Rectangle 29"/>
                <p:cNvSpPr>
                  <a:spLocks noChangeArrowheads="1"/>
                </p:cNvSpPr>
                <p:nvPr/>
              </p:nvSpPr>
              <p:spPr bwMode="auto">
                <a:xfrm>
                  <a:off x="2411760"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7" name="Rectangle 30"/>
                <p:cNvSpPr>
                  <a:spLocks noChangeArrowheads="1"/>
                </p:cNvSpPr>
                <p:nvPr/>
              </p:nvSpPr>
              <p:spPr bwMode="auto">
                <a:xfrm>
                  <a:off x="3779912"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8" name="Rectangle 31"/>
                <p:cNvSpPr>
                  <a:spLocks noChangeArrowheads="1"/>
                </p:cNvSpPr>
                <p:nvPr/>
              </p:nvSpPr>
              <p:spPr bwMode="auto">
                <a:xfrm>
                  <a:off x="5148064"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9" name="Rectangle 32"/>
                <p:cNvSpPr>
                  <a:spLocks noChangeArrowheads="1"/>
                </p:cNvSpPr>
                <p:nvPr/>
              </p:nvSpPr>
              <p:spPr bwMode="auto">
                <a:xfrm>
                  <a:off x="6516216" y="2492896"/>
                  <a:ext cx="1368152" cy="1296144"/>
                </a:xfrm>
                <a:prstGeom prst="rect">
                  <a:avLst/>
                </a:prstGeom>
                <a:noFill/>
                <a:ln w="635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grpSp>
      <p:sp>
        <p:nvSpPr>
          <p:cNvPr id="7" name="TextBox 6"/>
          <p:cNvSpPr txBox="1"/>
          <p:nvPr/>
        </p:nvSpPr>
        <p:spPr>
          <a:xfrm>
            <a:off x="4265913" y="2126347"/>
            <a:ext cx="1152128" cy="923330"/>
          </a:xfrm>
          <a:prstGeom prst="rect">
            <a:avLst/>
          </a:prstGeom>
          <a:noFill/>
        </p:spPr>
        <p:txBody>
          <a:bodyPr wrap="square" rtlCol="0">
            <a:spAutoFit/>
          </a:bodyPr>
          <a:lstStyle/>
          <a:p>
            <a:r>
              <a:rPr lang="en-GB" sz="5400" dirty="0"/>
              <a:t>+</a:t>
            </a:r>
          </a:p>
        </p:txBody>
      </p:sp>
      <p:sp>
        <p:nvSpPr>
          <p:cNvPr id="8" name="TextBox 7"/>
          <p:cNvSpPr txBox="1"/>
          <p:nvPr/>
        </p:nvSpPr>
        <p:spPr>
          <a:xfrm>
            <a:off x="85408" y="4157792"/>
            <a:ext cx="9030721"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a:t>Encourage children to find different ways to combine the two patterns</a:t>
            </a:r>
          </a:p>
          <a:p>
            <a:pPr marL="342900" indent="-342900">
              <a:lnSpc>
                <a:spcPct val="150000"/>
              </a:lnSpc>
              <a:buFont typeface="Arial" panose="020B0604020202020204" pitchFamily="34" charset="0"/>
              <a:buChar char="•"/>
            </a:pPr>
            <a:r>
              <a:rPr lang="en-GB" sz="2000" dirty="0"/>
              <a:t>Encourage children to imagine moving the counters</a:t>
            </a:r>
          </a:p>
          <a:p>
            <a:pPr marL="342900" indent="-342900">
              <a:lnSpc>
                <a:spcPct val="150000"/>
              </a:lnSpc>
              <a:buFont typeface="Arial" panose="020B0604020202020204" pitchFamily="34" charset="0"/>
              <a:buChar char="•"/>
            </a:pPr>
            <a:r>
              <a:rPr lang="en-GB" sz="2000" dirty="0"/>
              <a:t>Ask children to explain what they are thinking</a:t>
            </a:r>
          </a:p>
          <a:p>
            <a:pPr marL="342900" indent="-342900">
              <a:lnSpc>
                <a:spcPct val="150000"/>
              </a:lnSpc>
              <a:buFont typeface="Arial" panose="020B0604020202020204" pitchFamily="34" charset="0"/>
              <a:buChar char="•"/>
            </a:pPr>
            <a:r>
              <a:rPr lang="en-GB" sz="2000" dirty="0"/>
              <a:t>Use all five wise cards/all pair wise cards or a mixture of the two types</a:t>
            </a:r>
          </a:p>
          <a:p>
            <a:endParaRPr lang="en-GB" sz="2400" dirty="0"/>
          </a:p>
        </p:txBody>
      </p:sp>
    </p:spTree>
    <p:extLst>
      <p:ext uri="{BB962C8B-B14F-4D97-AF65-F5344CB8AC3E}">
        <p14:creationId xmlns:p14="http://schemas.microsoft.com/office/powerpoint/2010/main" val="36719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72" y="2132856"/>
            <a:ext cx="4248472" cy="2018926"/>
          </a:xfrm>
          <a:solidFill>
            <a:srgbClr val="66FF33"/>
          </a:solidFill>
        </p:spPr>
        <p:txBody>
          <a:bodyPr>
            <a:normAutofit/>
          </a:bodyPr>
          <a:lstStyle/>
          <a:p>
            <a:r>
              <a:rPr lang="en-GB" sz="3600" dirty="0"/>
              <a:t>Comparing levels of challenge in calculations</a:t>
            </a:r>
          </a:p>
        </p:txBody>
      </p:sp>
      <p:pic>
        <p:nvPicPr>
          <p:cNvPr id="5" name="Picture 4"/>
          <p:cNvPicPr>
            <a:picLocks noChangeAspect="1"/>
          </p:cNvPicPr>
          <p:nvPr/>
        </p:nvPicPr>
        <p:blipFill>
          <a:blip r:embed="rId3"/>
          <a:stretch>
            <a:fillRect/>
          </a:stretch>
        </p:blipFill>
        <p:spPr>
          <a:xfrm>
            <a:off x="6732240" y="2132856"/>
            <a:ext cx="2093701" cy="2018926"/>
          </a:xfrm>
          <a:prstGeom prst="rect">
            <a:avLst/>
          </a:prstGeom>
        </p:spPr>
      </p:pic>
      <p:pic>
        <p:nvPicPr>
          <p:cNvPr id="7" name="Picture 6"/>
          <p:cNvPicPr>
            <a:picLocks noChangeAspect="1"/>
          </p:cNvPicPr>
          <p:nvPr/>
        </p:nvPicPr>
        <p:blipFill rotWithShape="1">
          <a:blip r:embed="rId4"/>
          <a:srcRect l="21042" t="5548" r="20160" b="2901"/>
          <a:stretch/>
        </p:blipFill>
        <p:spPr>
          <a:xfrm>
            <a:off x="328691" y="2132856"/>
            <a:ext cx="2141285" cy="2018926"/>
          </a:xfrm>
          <a:prstGeom prst="rect">
            <a:avLst/>
          </a:prstGeom>
        </p:spPr>
      </p:pic>
    </p:spTree>
    <p:extLst>
      <p:ext uri="{BB962C8B-B14F-4D97-AF65-F5344CB8AC3E}">
        <p14:creationId xmlns:p14="http://schemas.microsoft.com/office/powerpoint/2010/main" val="35800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8640"/>
            <a:ext cx="8280920" cy="584775"/>
          </a:xfrm>
          <a:prstGeom prst="rect">
            <a:avLst/>
          </a:prstGeom>
          <a:noFill/>
        </p:spPr>
        <p:txBody>
          <a:bodyPr wrap="square" rtlCol="0">
            <a:spAutoFit/>
          </a:bodyPr>
          <a:lstStyle/>
          <a:p>
            <a:pPr algn="ctr"/>
            <a:r>
              <a:rPr lang="en-GB" sz="3200" b="1" dirty="0"/>
              <a:t>Higher Decade Addition and Subtraction</a:t>
            </a:r>
          </a:p>
        </p:txBody>
      </p:sp>
      <p:sp>
        <p:nvSpPr>
          <p:cNvPr id="2" name="TextBox 1"/>
          <p:cNvSpPr txBox="1"/>
          <p:nvPr/>
        </p:nvSpPr>
        <p:spPr>
          <a:xfrm>
            <a:off x="251520" y="980728"/>
            <a:ext cx="4464496" cy="461665"/>
          </a:xfrm>
          <a:prstGeom prst="rect">
            <a:avLst/>
          </a:prstGeom>
          <a:solidFill>
            <a:srgbClr val="FFFF00"/>
          </a:solidFill>
          <a:ln w="25400">
            <a:solidFill>
              <a:schemeClr val="accent1"/>
            </a:solidFill>
          </a:ln>
        </p:spPr>
        <p:txBody>
          <a:bodyPr wrap="square" rtlCol="0">
            <a:spAutoFit/>
          </a:bodyPr>
          <a:lstStyle/>
          <a:p>
            <a:pPr algn="ctr"/>
            <a:r>
              <a:rPr lang="en-GB" sz="2400" dirty="0"/>
              <a:t>Jump within a decade</a:t>
            </a:r>
          </a:p>
        </p:txBody>
      </p:sp>
      <p:sp>
        <p:nvSpPr>
          <p:cNvPr id="7" name="TextBox 6"/>
          <p:cNvSpPr txBox="1"/>
          <p:nvPr/>
        </p:nvSpPr>
        <p:spPr>
          <a:xfrm>
            <a:off x="251520" y="1887215"/>
            <a:ext cx="4464496" cy="461665"/>
          </a:xfrm>
          <a:prstGeom prst="rect">
            <a:avLst/>
          </a:prstGeom>
          <a:solidFill>
            <a:schemeClr val="accent4">
              <a:lumMod val="60000"/>
              <a:lumOff val="40000"/>
            </a:schemeClr>
          </a:solidFill>
          <a:ln w="25400">
            <a:solidFill>
              <a:schemeClr val="accent1"/>
            </a:solidFill>
          </a:ln>
        </p:spPr>
        <p:txBody>
          <a:bodyPr wrap="square" rtlCol="0">
            <a:spAutoFit/>
          </a:bodyPr>
          <a:lstStyle/>
          <a:p>
            <a:r>
              <a:rPr lang="en-GB" sz="2400" dirty="0"/>
              <a:t>Jump forward from a decuple</a:t>
            </a:r>
          </a:p>
        </p:txBody>
      </p:sp>
      <p:sp>
        <p:nvSpPr>
          <p:cNvPr id="8" name="TextBox 7"/>
          <p:cNvSpPr txBox="1"/>
          <p:nvPr/>
        </p:nvSpPr>
        <p:spPr>
          <a:xfrm>
            <a:off x="256658" y="2823319"/>
            <a:ext cx="4464496" cy="461665"/>
          </a:xfrm>
          <a:prstGeom prst="rect">
            <a:avLst/>
          </a:prstGeom>
          <a:solidFill>
            <a:srgbClr val="FF99FF"/>
          </a:solidFill>
          <a:ln w="25400">
            <a:solidFill>
              <a:schemeClr val="accent1"/>
            </a:solidFill>
          </a:ln>
        </p:spPr>
        <p:txBody>
          <a:bodyPr wrap="square" rtlCol="0">
            <a:spAutoFit/>
          </a:bodyPr>
          <a:lstStyle/>
          <a:p>
            <a:pPr algn="ctr"/>
            <a:r>
              <a:rPr lang="en-GB" sz="2400" dirty="0"/>
              <a:t>Jump back to the decuple</a:t>
            </a:r>
          </a:p>
        </p:txBody>
      </p:sp>
      <p:sp>
        <p:nvSpPr>
          <p:cNvPr id="9" name="TextBox 8"/>
          <p:cNvSpPr txBox="1"/>
          <p:nvPr/>
        </p:nvSpPr>
        <p:spPr>
          <a:xfrm>
            <a:off x="251520" y="3818657"/>
            <a:ext cx="4464496" cy="461665"/>
          </a:xfrm>
          <a:prstGeom prst="rect">
            <a:avLst/>
          </a:prstGeom>
          <a:solidFill>
            <a:schemeClr val="accent5"/>
          </a:solidFill>
          <a:ln w="25400">
            <a:solidFill>
              <a:schemeClr val="accent1"/>
            </a:solidFill>
          </a:ln>
        </p:spPr>
        <p:txBody>
          <a:bodyPr wrap="square" rtlCol="0">
            <a:spAutoFit/>
          </a:bodyPr>
          <a:lstStyle/>
          <a:p>
            <a:pPr algn="ctr"/>
            <a:r>
              <a:rPr lang="en-GB" sz="2400" dirty="0"/>
              <a:t>Jump forward to the decuple</a:t>
            </a:r>
          </a:p>
        </p:txBody>
      </p:sp>
      <p:sp>
        <p:nvSpPr>
          <p:cNvPr id="10" name="TextBox 9"/>
          <p:cNvSpPr txBox="1"/>
          <p:nvPr/>
        </p:nvSpPr>
        <p:spPr>
          <a:xfrm>
            <a:off x="251520" y="4725144"/>
            <a:ext cx="4464496" cy="461665"/>
          </a:xfrm>
          <a:prstGeom prst="rect">
            <a:avLst/>
          </a:prstGeom>
          <a:solidFill>
            <a:schemeClr val="bg1">
              <a:lumMod val="75000"/>
            </a:schemeClr>
          </a:solidFill>
          <a:ln w="25400">
            <a:solidFill>
              <a:schemeClr val="accent1"/>
            </a:solidFill>
          </a:ln>
        </p:spPr>
        <p:txBody>
          <a:bodyPr wrap="square" rtlCol="0">
            <a:spAutoFit/>
          </a:bodyPr>
          <a:lstStyle/>
          <a:p>
            <a:pPr algn="ctr"/>
            <a:r>
              <a:rPr lang="en-GB" sz="2400" dirty="0"/>
              <a:t>Jump back from a decuple</a:t>
            </a:r>
          </a:p>
        </p:txBody>
      </p:sp>
      <p:sp>
        <p:nvSpPr>
          <p:cNvPr id="11" name="TextBox 10"/>
          <p:cNvSpPr txBox="1"/>
          <p:nvPr/>
        </p:nvSpPr>
        <p:spPr>
          <a:xfrm>
            <a:off x="256658" y="5661248"/>
            <a:ext cx="4464496" cy="461665"/>
          </a:xfrm>
          <a:prstGeom prst="rect">
            <a:avLst/>
          </a:prstGeom>
          <a:solidFill>
            <a:srgbClr val="99FF66"/>
          </a:solidFill>
          <a:ln w="25400">
            <a:solidFill>
              <a:schemeClr val="accent1"/>
            </a:solidFill>
          </a:ln>
        </p:spPr>
        <p:txBody>
          <a:bodyPr wrap="square" rtlCol="0">
            <a:spAutoFit/>
          </a:bodyPr>
          <a:lstStyle/>
          <a:p>
            <a:pPr algn="ctr"/>
            <a:r>
              <a:rPr lang="en-GB" sz="2400" dirty="0"/>
              <a:t>Jump across a decuple</a:t>
            </a:r>
          </a:p>
        </p:txBody>
      </p:sp>
      <p:sp>
        <p:nvSpPr>
          <p:cNvPr id="12" name="TextBox 11"/>
          <p:cNvSpPr txBox="1"/>
          <p:nvPr/>
        </p:nvSpPr>
        <p:spPr>
          <a:xfrm>
            <a:off x="4932040" y="980728"/>
            <a:ext cx="3816424" cy="461665"/>
          </a:xfrm>
          <a:prstGeom prst="rect">
            <a:avLst/>
          </a:prstGeom>
          <a:solidFill>
            <a:srgbClr val="FFFF00"/>
          </a:solidFill>
          <a:ln w="25400">
            <a:solidFill>
              <a:schemeClr val="accent1"/>
            </a:solidFill>
          </a:ln>
        </p:spPr>
        <p:txBody>
          <a:bodyPr wrap="square" rtlCol="0">
            <a:spAutoFit/>
          </a:bodyPr>
          <a:lstStyle/>
          <a:p>
            <a:pPr algn="ctr"/>
            <a:r>
              <a:rPr lang="en-GB" sz="2400" dirty="0"/>
              <a:t>57 + 2 = </a:t>
            </a:r>
            <a:r>
              <a:rPr lang="en-GB" sz="2400" dirty="0">
                <a:sym typeface="Wingdings"/>
              </a:rPr>
              <a:t>     43 – 2 = </a:t>
            </a:r>
            <a:endParaRPr lang="en-GB" sz="2400" dirty="0"/>
          </a:p>
        </p:txBody>
      </p:sp>
      <p:sp>
        <p:nvSpPr>
          <p:cNvPr id="13" name="TextBox 12"/>
          <p:cNvSpPr txBox="1"/>
          <p:nvPr/>
        </p:nvSpPr>
        <p:spPr>
          <a:xfrm>
            <a:off x="4949485" y="1897697"/>
            <a:ext cx="3816424" cy="461665"/>
          </a:xfrm>
          <a:prstGeom prst="rect">
            <a:avLst/>
          </a:prstGeom>
          <a:solidFill>
            <a:schemeClr val="accent4">
              <a:lumMod val="60000"/>
              <a:lumOff val="40000"/>
            </a:schemeClr>
          </a:solidFill>
          <a:ln w="25400">
            <a:solidFill>
              <a:schemeClr val="accent1"/>
            </a:solidFill>
          </a:ln>
        </p:spPr>
        <p:txBody>
          <a:bodyPr wrap="square" rtlCol="0">
            <a:spAutoFit/>
          </a:bodyPr>
          <a:lstStyle/>
          <a:p>
            <a:pPr algn="ctr"/>
            <a:r>
              <a:rPr lang="en-GB" sz="2400" dirty="0"/>
              <a:t>60 + 2 = </a:t>
            </a:r>
            <a:r>
              <a:rPr lang="en-GB" sz="2400" dirty="0">
                <a:sym typeface="Wingdings"/>
              </a:rPr>
              <a:t>     40 + 8 = </a:t>
            </a:r>
            <a:endParaRPr lang="en-GB" sz="2400" dirty="0"/>
          </a:p>
        </p:txBody>
      </p:sp>
      <p:sp>
        <p:nvSpPr>
          <p:cNvPr id="14" name="TextBox 13"/>
          <p:cNvSpPr txBox="1"/>
          <p:nvPr/>
        </p:nvSpPr>
        <p:spPr>
          <a:xfrm>
            <a:off x="4957734" y="2823318"/>
            <a:ext cx="3816424" cy="461665"/>
          </a:xfrm>
          <a:prstGeom prst="rect">
            <a:avLst/>
          </a:prstGeom>
          <a:solidFill>
            <a:srgbClr val="FF99FF"/>
          </a:solidFill>
          <a:ln w="25400">
            <a:solidFill>
              <a:schemeClr val="accent1"/>
            </a:solidFill>
          </a:ln>
        </p:spPr>
        <p:txBody>
          <a:bodyPr wrap="square" rtlCol="0">
            <a:spAutoFit/>
          </a:bodyPr>
          <a:lstStyle/>
          <a:p>
            <a:pPr algn="ctr"/>
            <a:r>
              <a:rPr lang="en-GB" sz="2400" dirty="0"/>
              <a:t>35 - </a:t>
            </a:r>
            <a:r>
              <a:rPr lang="en-GB" sz="2400" dirty="0">
                <a:sym typeface="Wingdings"/>
              </a:rPr>
              <a:t></a:t>
            </a:r>
            <a:r>
              <a:rPr lang="en-GB" sz="2400" dirty="0"/>
              <a:t> = </a:t>
            </a:r>
            <a:r>
              <a:rPr lang="en-GB" sz="2400" dirty="0">
                <a:sym typeface="Wingdings"/>
              </a:rPr>
              <a:t>30   76 -  = 70</a:t>
            </a:r>
            <a:endParaRPr lang="en-GB" sz="2400" dirty="0"/>
          </a:p>
        </p:txBody>
      </p:sp>
      <p:sp>
        <p:nvSpPr>
          <p:cNvPr id="16" name="TextBox 15"/>
          <p:cNvSpPr txBox="1"/>
          <p:nvPr/>
        </p:nvSpPr>
        <p:spPr>
          <a:xfrm>
            <a:off x="4957734" y="3821158"/>
            <a:ext cx="3816424" cy="461665"/>
          </a:xfrm>
          <a:prstGeom prst="rect">
            <a:avLst/>
          </a:prstGeom>
          <a:solidFill>
            <a:schemeClr val="accent5"/>
          </a:solidFill>
          <a:ln w="25400">
            <a:solidFill>
              <a:schemeClr val="accent1"/>
            </a:solidFill>
          </a:ln>
        </p:spPr>
        <p:txBody>
          <a:bodyPr wrap="square" rtlCol="0">
            <a:spAutoFit/>
          </a:bodyPr>
          <a:lstStyle/>
          <a:p>
            <a:pPr algn="ctr"/>
            <a:r>
              <a:rPr lang="en-GB" sz="2400" dirty="0"/>
              <a:t>44 + </a:t>
            </a:r>
            <a:r>
              <a:rPr lang="en-GB" sz="2400" dirty="0">
                <a:sym typeface="Wingdings"/>
              </a:rPr>
              <a:t></a:t>
            </a:r>
            <a:r>
              <a:rPr lang="en-GB" sz="2400" dirty="0"/>
              <a:t> = </a:t>
            </a:r>
            <a:r>
              <a:rPr lang="en-GB" sz="2400" dirty="0">
                <a:sym typeface="Wingdings"/>
              </a:rPr>
              <a:t>50   27 +  = 30</a:t>
            </a:r>
            <a:endParaRPr lang="en-GB" sz="2400" dirty="0"/>
          </a:p>
        </p:txBody>
      </p:sp>
      <p:sp>
        <p:nvSpPr>
          <p:cNvPr id="17" name="TextBox 16"/>
          <p:cNvSpPr txBox="1"/>
          <p:nvPr/>
        </p:nvSpPr>
        <p:spPr>
          <a:xfrm>
            <a:off x="4988566" y="4725143"/>
            <a:ext cx="3816424" cy="461665"/>
          </a:xfrm>
          <a:prstGeom prst="rect">
            <a:avLst/>
          </a:prstGeom>
          <a:solidFill>
            <a:schemeClr val="bg1">
              <a:lumMod val="75000"/>
            </a:schemeClr>
          </a:solidFill>
          <a:ln w="25400">
            <a:solidFill>
              <a:schemeClr val="accent1"/>
            </a:solidFill>
          </a:ln>
        </p:spPr>
        <p:txBody>
          <a:bodyPr wrap="square" rtlCol="0">
            <a:spAutoFit/>
          </a:bodyPr>
          <a:lstStyle/>
          <a:p>
            <a:pPr algn="ctr"/>
            <a:r>
              <a:rPr lang="en-GB" sz="2400" dirty="0"/>
              <a:t>80 - </a:t>
            </a:r>
            <a:r>
              <a:rPr lang="en-GB" sz="2400" dirty="0">
                <a:sym typeface="Wingdings"/>
              </a:rPr>
              <a:t>2</a:t>
            </a:r>
            <a:r>
              <a:rPr lang="en-GB" sz="2400" dirty="0"/>
              <a:t> = </a:t>
            </a:r>
            <a:r>
              <a:rPr lang="en-GB" sz="2400" dirty="0">
                <a:sym typeface="Wingdings"/>
              </a:rPr>
              <a:t>      60 - 7 = </a:t>
            </a:r>
            <a:endParaRPr lang="en-GB" sz="2400" dirty="0"/>
          </a:p>
        </p:txBody>
      </p:sp>
      <p:sp>
        <p:nvSpPr>
          <p:cNvPr id="19" name="TextBox 18"/>
          <p:cNvSpPr txBox="1"/>
          <p:nvPr/>
        </p:nvSpPr>
        <p:spPr>
          <a:xfrm>
            <a:off x="4988566" y="5661248"/>
            <a:ext cx="3816424" cy="461665"/>
          </a:xfrm>
          <a:prstGeom prst="rect">
            <a:avLst/>
          </a:prstGeom>
          <a:solidFill>
            <a:srgbClr val="99FF66"/>
          </a:solidFill>
          <a:ln w="25400">
            <a:solidFill>
              <a:schemeClr val="accent1"/>
            </a:solidFill>
          </a:ln>
        </p:spPr>
        <p:txBody>
          <a:bodyPr wrap="square" rtlCol="0">
            <a:spAutoFit/>
          </a:bodyPr>
          <a:lstStyle/>
          <a:p>
            <a:pPr algn="ctr"/>
            <a:r>
              <a:rPr lang="en-GB" sz="2400" dirty="0"/>
              <a:t>48 + </a:t>
            </a:r>
            <a:r>
              <a:rPr lang="en-GB" sz="2400" dirty="0">
                <a:sym typeface="Wingdings"/>
              </a:rPr>
              <a:t>6</a:t>
            </a:r>
            <a:r>
              <a:rPr lang="en-GB" sz="2400" dirty="0"/>
              <a:t> = </a:t>
            </a:r>
            <a:r>
              <a:rPr lang="en-GB" sz="2400" dirty="0">
                <a:sym typeface="Wingdings"/>
              </a:rPr>
              <a:t>      71 - 4 = </a:t>
            </a:r>
            <a:endParaRPr lang="en-GB" sz="2400" dirty="0"/>
          </a:p>
        </p:txBody>
      </p:sp>
    </p:spTree>
    <p:extLst>
      <p:ext uri="{BB962C8B-B14F-4D97-AF65-F5344CB8AC3E}">
        <p14:creationId xmlns:p14="http://schemas.microsoft.com/office/powerpoint/2010/main" val="3302782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658616" y="188640"/>
            <a:ext cx="3970784" cy="634082"/>
          </a:xfrm>
          <a:gradFill rotWithShape="1">
            <a:gsLst>
              <a:gs pos="0">
                <a:srgbClr val="FFF200"/>
              </a:gs>
              <a:gs pos="45000">
                <a:srgbClr val="FF7A00"/>
              </a:gs>
              <a:gs pos="70000">
                <a:srgbClr val="FF0300"/>
              </a:gs>
              <a:gs pos="100000">
                <a:srgbClr val="4D0808"/>
              </a:gs>
            </a:gsLst>
            <a:lin ang="5400000" scaled="1"/>
          </a:gradFill>
        </p:spPr>
        <p:txBody>
          <a:bodyPr/>
          <a:lstStyle/>
          <a:p>
            <a:r>
              <a:rPr lang="en-GB" altLang="en-US" sz="3200" b="1" dirty="0"/>
              <a:t>Resources</a:t>
            </a:r>
            <a:endParaRPr lang="en-GB" altLang="en-US" sz="3200" b="1" dirty="0">
              <a:solidFill>
                <a:schemeClr val="tx1"/>
              </a:solidFill>
            </a:endParaRPr>
          </a:p>
        </p:txBody>
      </p:sp>
      <p:sp>
        <p:nvSpPr>
          <p:cNvPr id="3" name="TextBox 2"/>
          <p:cNvSpPr txBox="1"/>
          <p:nvPr/>
        </p:nvSpPr>
        <p:spPr>
          <a:xfrm>
            <a:off x="395536" y="980728"/>
            <a:ext cx="8352928" cy="5078313"/>
          </a:xfrm>
          <a:prstGeom prst="rect">
            <a:avLst/>
          </a:prstGeom>
          <a:solidFill>
            <a:srgbClr val="FFFF99"/>
          </a:solidFill>
        </p:spPr>
        <p:txBody>
          <a:bodyPr wrap="square" rtlCol="0">
            <a:spAutoFit/>
          </a:bodyPr>
          <a:lstStyle/>
          <a:p>
            <a:r>
              <a:rPr lang="en-GB" sz="2400" dirty="0">
                <a:hlinkClick r:id="rId3"/>
              </a:rPr>
              <a:t>https://www.mathrecovery.org/resources</a:t>
            </a:r>
            <a:r>
              <a:rPr lang="en-GB" sz="2400" dirty="0"/>
              <a:t> </a:t>
            </a:r>
          </a:p>
          <a:p>
            <a:r>
              <a:rPr lang="en-GB" sz="2400" dirty="0"/>
              <a:t>This is the American MR site – lots of free resources including videos, games, activities</a:t>
            </a:r>
          </a:p>
          <a:p>
            <a:endParaRPr lang="en-GB" sz="2400" dirty="0"/>
          </a:p>
          <a:p>
            <a:r>
              <a:rPr lang="en-GB" sz="2400" dirty="0">
                <a:hlinkClick r:id="rId4"/>
              </a:rPr>
              <a:t>https://www.mathsrecovery.org.uk</a:t>
            </a:r>
            <a:endParaRPr lang="en-GB" sz="2400" dirty="0"/>
          </a:p>
          <a:p>
            <a:r>
              <a:rPr lang="en-GB" sz="2400" dirty="0"/>
              <a:t>UK and Ireland website</a:t>
            </a:r>
          </a:p>
          <a:p>
            <a:endParaRPr lang="en-GB" sz="2400" dirty="0"/>
          </a:p>
          <a:p>
            <a:r>
              <a:rPr lang="en-GB" sz="2400" b="1" dirty="0"/>
              <a:t>EANI </a:t>
            </a:r>
            <a:r>
              <a:rPr lang="en-GB" sz="2400" b="1" dirty="0" err="1"/>
              <a:t>Fronter</a:t>
            </a:r>
            <a:r>
              <a:rPr lang="en-GB" sz="2400" b="1" dirty="0"/>
              <a:t> Numeracy/Teams Site:</a:t>
            </a:r>
          </a:p>
          <a:p>
            <a:r>
              <a:rPr lang="en-GB" sz="2400" dirty="0" err="1"/>
              <a:t>Fronter</a:t>
            </a:r>
            <a:r>
              <a:rPr lang="en-GB" sz="2400" dirty="0"/>
              <a:t> is closing on 31 March 2021.  A link will be published in the Announcements section in the Numeracy </a:t>
            </a:r>
            <a:r>
              <a:rPr lang="en-GB" sz="2400" dirty="0" err="1"/>
              <a:t>Fronter</a:t>
            </a:r>
            <a:r>
              <a:rPr lang="en-GB" sz="2400" dirty="0"/>
              <a:t> room at </a:t>
            </a:r>
            <a:r>
              <a:rPr lang="en-GB" sz="2400" b="1" dirty="0"/>
              <a:t>5:00pm on Thursday 25 March </a:t>
            </a:r>
            <a:r>
              <a:rPr lang="en-GB" sz="2400" dirty="0"/>
              <a:t>to the new Teams site.  A ‘one time’ code will also be posted to allow you to access the site.</a:t>
            </a:r>
          </a:p>
          <a:p>
            <a:endParaRPr lang="en-GB" dirty="0"/>
          </a:p>
        </p:txBody>
      </p:sp>
    </p:spTree>
    <p:extLst>
      <p:ext uri="{BB962C8B-B14F-4D97-AF65-F5344CB8AC3E}">
        <p14:creationId xmlns:p14="http://schemas.microsoft.com/office/powerpoint/2010/main" val="362258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18297" cy="6849442"/>
          </a:xfrm>
          <a:prstGeom prst="rect">
            <a:avLst/>
          </a:prstGeom>
        </p:spPr>
      </p:pic>
    </p:spTree>
    <p:extLst>
      <p:ext uri="{BB962C8B-B14F-4D97-AF65-F5344CB8AC3E}">
        <p14:creationId xmlns:p14="http://schemas.microsoft.com/office/powerpoint/2010/main" val="170174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p:cNvSpPr>
            <a:spLocks noGrp="1" noChangeArrowheads="1"/>
          </p:cNvSpPr>
          <p:nvPr>
            <p:ph type="title"/>
          </p:nvPr>
        </p:nvSpPr>
        <p:spPr>
          <a:xfrm>
            <a:off x="1799691" y="1484784"/>
            <a:ext cx="5544616" cy="1296144"/>
          </a:xfrm>
          <a:gradFill rotWithShape="1">
            <a:gsLst>
              <a:gs pos="0">
                <a:srgbClr val="FFEFD1"/>
              </a:gs>
              <a:gs pos="64999">
                <a:srgbClr val="F0EBD5"/>
              </a:gs>
              <a:gs pos="100000">
                <a:srgbClr val="D1C39F"/>
              </a:gs>
            </a:gsLst>
            <a:path path="shape">
              <a:fillToRect l="50000" t="50000" r="50000" b="50000"/>
            </a:path>
          </a:gradFill>
        </p:spPr>
        <p:txBody>
          <a:bodyPr>
            <a:noAutofit/>
          </a:bodyPr>
          <a:lstStyle/>
          <a:p>
            <a:r>
              <a:rPr lang="en-GB" altLang="en-US" sz="3600" b="1" dirty="0">
                <a:solidFill>
                  <a:schemeClr val="tx1"/>
                </a:solidFill>
              </a:rPr>
              <a:t>Mental </a:t>
            </a:r>
            <a:r>
              <a:rPr lang="en-GB" altLang="en-US" sz="3600" b="1" dirty="0"/>
              <a:t>Maths Starter</a:t>
            </a:r>
            <a:endParaRPr lang="en-GB" altLang="en-US" sz="3600" b="1" dirty="0">
              <a:solidFill>
                <a:schemeClr val="tx1"/>
              </a:solidFill>
            </a:endParaRPr>
          </a:p>
        </p:txBody>
      </p:sp>
      <p:pic>
        <p:nvPicPr>
          <p:cNvPr id="3" name="Picture 2"/>
          <p:cNvPicPr>
            <a:picLocks noChangeAspect="1"/>
          </p:cNvPicPr>
          <p:nvPr/>
        </p:nvPicPr>
        <p:blipFill>
          <a:blip r:embed="rId3"/>
          <a:stretch>
            <a:fillRect/>
          </a:stretch>
        </p:blipFill>
        <p:spPr>
          <a:xfrm>
            <a:off x="3095624" y="3212976"/>
            <a:ext cx="3142728" cy="2382391"/>
          </a:xfrm>
          <a:prstGeom prst="rect">
            <a:avLst/>
          </a:prstGeom>
        </p:spPr>
      </p:pic>
      <p:pic>
        <p:nvPicPr>
          <p:cNvPr id="5" name="Picture 4"/>
          <p:cNvPicPr>
            <a:picLocks noChangeAspect="1"/>
          </p:cNvPicPr>
          <p:nvPr/>
        </p:nvPicPr>
        <p:blipFill>
          <a:blip r:embed="rId4"/>
          <a:stretch>
            <a:fillRect/>
          </a:stretch>
        </p:blipFill>
        <p:spPr>
          <a:xfrm>
            <a:off x="454564" y="1484784"/>
            <a:ext cx="1369372" cy="1296144"/>
          </a:xfrm>
          <a:prstGeom prst="rect">
            <a:avLst/>
          </a:prstGeom>
        </p:spPr>
      </p:pic>
      <p:pic>
        <p:nvPicPr>
          <p:cNvPr id="6" name="Picture 5"/>
          <p:cNvPicPr>
            <a:picLocks noChangeAspect="1"/>
          </p:cNvPicPr>
          <p:nvPr/>
        </p:nvPicPr>
        <p:blipFill>
          <a:blip r:embed="rId5"/>
          <a:stretch>
            <a:fillRect/>
          </a:stretch>
        </p:blipFill>
        <p:spPr>
          <a:xfrm>
            <a:off x="7344307" y="1484784"/>
            <a:ext cx="1346270" cy="1296144"/>
          </a:xfrm>
          <a:prstGeom prst="rect">
            <a:avLst/>
          </a:prstGeom>
        </p:spPr>
      </p:pic>
    </p:spTree>
    <p:extLst>
      <p:ext uri="{BB962C8B-B14F-4D97-AF65-F5344CB8AC3E}">
        <p14:creationId xmlns:p14="http://schemas.microsoft.com/office/powerpoint/2010/main" val="282020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p:cNvSpPr>
            <a:spLocks noGrp="1" noChangeArrowheads="1"/>
          </p:cNvSpPr>
          <p:nvPr>
            <p:ph type="title"/>
          </p:nvPr>
        </p:nvSpPr>
        <p:spPr>
          <a:xfrm>
            <a:off x="971476" y="332656"/>
            <a:ext cx="4248150" cy="658812"/>
          </a:xfrm>
          <a:gradFill rotWithShape="1">
            <a:gsLst>
              <a:gs pos="0">
                <a:srgbClr val="FFEFD1"/>
              </a:gs>
              <a:gs pos="64999">
                <a:srgbClr val="F0EBD5"/>
              </a:gs>
              <a:gs pos="100000">
                <a:srgbClr val="D1C39F"/>
              </a:gs>
            </a:gsLst>
            <a:path path="shape">
              <a:fillToRect l="50000" t="50000" r="50000" b="50000"/>
            </a:path>
          </a:gradFill>
        </p:spPr>
        <p:txBody>
          <a:bodyPr/>
          <a:lstStyle/>
          <a:p>
            <a:r>
              <a:rPr lang="en-GB" altLang="en-US" sz="3200" b="1" dirty="0">
                <a:solidFill>
                  <a:schemeClr val="tx1"/>
                </a:solidFill>
              </a:rPr>
              <a:t>Mental Calculation</a:t>
            </a:r>
          </a:p>
        </p:txBody>
      </p:sp>
      <p:grpSp>
        <p:nvGrpSpPr>
          <p:cNvPr id="113679" name="Group 15"/>
          <p:cNvGrpSpPr>
            <a:grpSpLocks/>
          </p:cNvGrpSpPr>
          <p:nvPr/>
        </p:nvGrpSpPr>
        <p:grpSpPr bwMode="auto">
          <a:xfrm>
            <a:off x="6011863" y="812800"/>
            <a:ext cx="2616200" cy="4032250"/>
            <a:chOff x="3787" y="512"/>
            <a:chExt cx="1648" cy="2540"/>
          </a:xfrm>
        </p:grpSpPr>
        <p:pic>
          <p:nvPicPr>
            <p:cNvPr id="8201" name="Picture 11" descr="MC90043438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 y="512"/>
              <a:ext cx="1612" cy="2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2" name="Text Box 13"/>
            <p:cNvSpPr txBox="1">
              <a:spLocks noChangeArrowheads="1"/>
            </p:cNvSpPr>
            <p:nvPr/>
          </p:nvSpPr>
          <p:spPr bwMode="auto">
            <a:xfrm>
              <a:off x="4029" y="779"/>
              <a:ext cx="1406" cy="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spcBef>
                  <a:spcPct val="50000"/>
                </a:spcBef>
              </a:pPr>
              <a:r>
                <a:rPr lang="en-GB" altLang="en-US" sz="2200" b="1"/>
                <a:t>70 times 4 </a:t>
              </a:r>
            </a:p>
            <a:p>
              <a:pPr>
                <a:spcBef>
                  <a:spcPct val="50000"/>
                </a:spcBef>
              </a:pPr>
              <a:r>
                <a:rPr lang="en-GB" altLang="en-US" sz="2200" b="1"/>
                <a:t>is 280</a:t>
              </a:r>
              <a:endParaRPr lang="en-US" altLang="en-US" sz="2200" b="1"/>
            </a:p>
          </p:txBody>
        </p:sp>
      </p:grpSp>
      <p:sp>
        <p:nvSpPr>
          <p:cNvPr id="113680" name="Text Box 16"/>
          <p:cNvSpPr txBox="1">
            <a:spLocks noChangeArrowheads="1"/>
          </p:cNvSpPr>
          <p:nvPr/>
        </p:nvSpPr>
        <p:spPr bwMode="auto">
          <a:xfrm>
            <a:off x="755576" y="1358181"/>
            <a:ext cx="4679950" cy="8223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spcBef>
                <a:spcPct val="50000"/>
              </a:spcBef>
            </a:pPr>
            <a:r>
              <a:rPr lang="en-GB" altLang="en-US" sz="2400"/>
              <a:t>There are </a:t>
            </a:r>
            <a:r>
              <a:rPr lang="en-GB" altLang="en-US" sz="2400" b="1"/>
              <a:t>seven strategies</a:t>
            </a:r>
            <a:r>
              <a:rPr lang="en-GB" altLang="en-US" sz="2400"/>
              <a:t> for mental calculation.</a:t>
            </a:r>
            <a:endParaRPr lang="en-US" altLang="en-US" sz="2400"/>
          </a:p>
        </p:txBody>
      </p:sp>
      <p:sp>
        <p:nvSpPr>
          <p:cNvPr id="113681" name="Text Box 17"/>
          <p:cNvSpPr txBox="1">
            <a:spLocks noChangeArrowheads="1"/>
          </p:cNvSpPr>
          <p:nvPr/>
        </p:nvSpPr>
        <p:spPr bwMode="auto">
          <a:xfrm>
            <a:off x="755576" y="2509118"/>
            <a:ext cx="4679950" cy="155257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spcBef>
                <a:spcPct val="50000"/>
              </a:spcBef>
            </a:pPr>
            <a:r>
              <a:rPr lang="en-GB" altLang="en-US" sz="2400" dirty="0"/>
              <a:t>Can the pupils in your school identify and employ these strategies by the time they reach Key Stage 2?</a:t>
            </a:r>
            <a:endParaRPr lang="en-US" altLang="en-US" sz="2400" dirty="0"/>
          </a:p>
        </p:txBody>
      </p:sp>
      <p:sp>
        <p:nvSpPr>
          <p:cNvPr id="113682" name="Text Box 18"/>
          <p:cNvSpPr txBox="1">
            <a:spLocks noChangeArrowheads="1"/>
          </p:cNvSpPr>
          <p:nvPr/>
        </p:nvSpPr>
        <p:spPr bwMode="auto">
          <a:xfrm>
            <a:off x="755576" y="4406181"/>
            <a:ext cx="4679950" cy="15525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spcBef>
                <a:spcPct val="50000"/>
              </a:spcBef>
            </a:pPr>
            <a:r>
              <a:rPr lang="en-GB" altLang="en-US" sz="2400"/>
              <a:t>Are all the teachers in your school aware of the seven strategies and are they actively teaching them?</a:t>
            </a: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972619" y="2341538"/>
            <a:ext cx="3097213" cy="1727200"/>
          </a:xfrm>
          <a:gradFill rotWithShape="1">
            <a:gsLst>
              <a:gs pos="0">
                <a:srgbClr val="E6DCAC"/>
              </a:gs>
              <a:gs pos="12000">
                <a:srgbClr val="E6D78A"/>
              </a:gs>
              <a:gs pos="30000">
                <a:srgbClr val="C7AC4C"/>
              </a:gs>
              <a:gs pos="45000">
                <a:srgbClr val="E6D78A"/>
              </a:gs>
              <a:gs pos="77000">
                <a:srgbClr val="C7AC4C"/>
              </a:gs>
              <a:gs pos="100000">
                <a:srgbClr val="E6DCAC"/>
              </a:gs>
            </a:gsLst>
            <a:lin ang="2700000" scaled="1"/>
          </a:gradFill>
        </p:spPr>
        <p:txBody>
          <a:bodyPr/>
          <a:lstStyle/>
          <a:p>
            <a:r>
              <a:rPr lang="en-GB" altLang="en-US" sz="2400" b="1">
                <a:solidFill>
                  <a:schemeClr val="tx1"/>
                </a:solidFill>
              </a:rPr>
              <a:t>The </a:t>
            </a:r>
            <a:br>
              <a:rPr lang="en-GB" altLang="en-US" sz="2400" b="1">
                <a:solidFill>
                  <a:schemeClr val="tx1"/>
                </a:solidFill>
              </a:rPr>
            </a:br>
            <a:r>
              <a:rPr lang="en-GB" altLang="en-US" sz="2400" b="1">
                <a:solidFill>
                  <a:schemeClr val="tx1"/>
                </a:solidFill>
              </a:rPr>
              <a:t>Seven Strategies for </a:t>
            </a:r>
            <a:br>
              <a:rPr lang="en-GB" altLang="en-US" sz="2400" b="1">
                <a:solidFill>
                  <a:schemeClr val="tx1"/>
                </a:solidFill>
              </a:rPr>
            </a:br>
            <a:r>
              <a:rPr lang="en-GB" altLang="en-US" sz="2400" b="1">
                <a:solidFill>
                  <a:schemeClr val="tx1"/>
                </a:solidFill>
              </a:rPr>
              <a:t>Mental Calculation</a:t>
            </a:r>
          </a:p>
        </p:txBody>
      </p:sp>
      <p:sp>
        <p:nvSpPr>
          <p:cNvPr id="9221" name="Line 10"/>
          <p:cNvSpPr>
            <a:spLocks noChangeShapeType="1"/>
          </p:cNvSpPr>
          <p:nvPr/>
        </p:nvSpPr>
        <p:spPr bwMode="auto">
          <a:xfrm>
            <a:off x="5363394" y="4076676"/>
            <a:ext cx="0" cy="6477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2" name="Line 11"/>
          <p:cNvSpPr>
            <a:spLocks noChangeShapeType="1"/>
          </p:cNvSpPr>
          <p:nvPr/>
        </p:nvSpPr>
        <p:spPr bwMode="auto">
          <a:xfrm>
            <a:off x="3563169" y="4076676"/>
            <a:ext cx="0" cy="6477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3" name="Rectangle 12">
            <a:hlinkClick r:id="rId3" action="ppaction://hlinksldjump"/>
          </p:cNvPr>
          <p:cNvSpPr>
            <a:spLocks noChangeArrowheads="1"/>
          </p:cNvSpPr>
          <p:nvPr/>
        </p:nvSpPr>
        <p:spPr bwMode="auto">
          <a:xfrm>
            <a:off x="5036369" y="4797401"/>
            <a:ext cx="2560638" cy="647700"/>
          </a:xfrm>
          <a:prstGeom prst="rect">
            <a:avLst/>
          </a:prstGeom>
          <a:solidFill>
            <a:srgbClr val="92D05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Using Factors</a:t>
            </a:r>
          </a:p>
        </p:txBody>
      </p:sp>
      <p:sp>
        <p:nvSpPr>
          <p:cNvPr id="9224" name="Rectangle 13">
            <a:hlinkClick r:id="rId4" action="ppaction://hlinksldjump"/>
          </p:cNvPr>
          <p:cNvSpPr>
            <a:spLocks noChangeArrowheads="1"/>
          </p:cNvSpPr>
          <p:nvPr/>
        </p:nvSpPr>
        <p:spPr bwMode="auto">
          <a:xfrm>
            <a:off x="2045519" y="4797401"/>
            <a:ext cx="2166938" cy="1008062"/>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Inverse Operations</a:t>
            </a:r>
          </a:p>
        </p:txBody>
      </p:sp>
      <p:sp>
        <p:nvSpPr>
          <p:cNvPr id="9225" name="Line 14"/>
          <p:cNvSpPr>
            <a:spLocks noChangeShapeType="1"/>
          </p:cNvSpPr>
          <p:nvPr/>
        </p:nvSpPr>
        <p:spPr bwMode="auto">
          <a:xfrm flipH="1" flipV="1">
            <a:off x="2267769" y="1989113"/>
            <a:ext cx="719138" cy="360363"/>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Rectangle 15">
            <a:hlinkClick r:id="rId5" action="ppaction://hlinksldjump"/>
          </p:cNvPr>
          <p:cNvSpPr>
            <a:spLocks noChangeArrowheads="1"/>
          </p:cNvSpPr>
          <p:nvPr/>
        </p:nvSpPr>
        <p:spPr bwMode="auto">
          <a:xfrm>
            <a:off x="467544" y="908026"/>
            <a:ext cx="2736850" cy="1008062"/>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solidFill>
                  <a:schemeClr val="bg1"/>
                </a:solidFill>
              </a:rPr>
              <a:t>Counting on/</a:t>
            </a:r>
            <a:br>
              <a:rPr lang="en-GB" altLang="en-US" sz="2800" b="1">
                <a:solidFill>
                  <a:schemeClr val="bg1"/>
                </a:solidFill>
              </a:rPr>
            </a:br>
            <a:r>
              <a:rPr lang="en-GB" altLang="en-US" sz="2800" b="1">
                <a:solidFill>
                  <a:schemeClr val="bg1"/>
                </a:solidFill>
              </a:rPr>
              <a:t>Counting back</a:t>
            </a:r>
          </a:p>
        </p:txBody>
      </p:sp>
      <p:sp>
        <p:nvSpPr>
          <p:cNvPr id="9227" name="Line 16"/>
          <p:cNvSpPr>
            <a:spLocks noChangeShapeType="1"/>
          </p:cNvSpPr>
          <p:nvPr/>
        </p:nvSpPr>
        <p:spPr bwMode="auto">
          <a:xfrm flipH="1" flipV="1">
            <a:off x="2370957" y="3355951"/>
            <a:ext cx="576262"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8" name="Rectangle 17">
            <a:hlinkClick r:id="rId6" action="ppaction://hlinksldjump"/>
          </p:cNvPr>
          <p:cNvSpPr>
            <a:spLocks noChangeArrowheads="1"/>
          </p:cNvSpPr>
          <p:nvPr/>
        </p:nvSpPr>
        <p:spPr bwMode="auto">
          <a:xfrm>
            <a:off x="3563169" y="620688"/>
            <a:ext cx="2303463" cy="6477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Re-ordering</a:t>
            </a:r>
          </a:p>
        </p:txBody>
      </p:sp>
      <p:sp>
        <p:nvSpPr>
          <p:cNvPr id="9229" name="Rectangle 18">
            <a:hlinkClick r:id="rId7" action="ppaction://hlinksldjump"/>
          </p:cNvPr>
          <p:cNvSpPr>
            <a:spLocks noChangeArrowheads="1"/>
          </p:cNvSpPr>
          <p:nvPr/>
        </p:nvSpPr>
        <p:spPr bwMode="auto">
          <a:xfrm>
            <a:off x="467544" y="2779688"/>
            <a:ext cx="1871663" cy="144145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Rounding</a:t>
            </a:r>
            <a:br>
              <a:rPr lang="en-GB" altLang="en-US" sz="2800" b="1"/>
            </a:br>
            <a:r>
              <a:rPr lang="en-GB" altLang="en-US" sz="2800" b="1"/>
              <a:t>And</a:t>
            </a:r>
            <a:br>
              <a:rPr lang="en-GB" altLang="en-US" sz="2800" b="1"/>
            </a:br>
            <a:r>
              <a:rPr lang="en-GB" altLang="en-US" sz="2800" b="1"/>
              <a:t>Adjusting</a:t>
            </a:r>
          </a:p>
        </p:txBody>
      </p:sp>
      <p:sp>
        <p:nvSpPr>
          <p:cNvPr id="9230" name="Line 19"/>
          <p:cNvSpPr>
            <a:spLocks noChangeShapeType="1"/>
          </p:cNvSpPr>
          <p:nvPr/>
        </p:nvSpPr>
        <p:spPr bwMode="auto">
          <a:xfrm flipV="1">
            <a:off x="4499794" y="1339826"/>
            <a:ext cx="0" cy="935037"/>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1" name="Rectangle 20">
            <a:hlinkClick r:id="rId8" action="ppaction://hlinksldjump"/>
          </p:cNvPr>
          <p:cNvSpPr>
            <a:spLocks noChangeArrowheads="1"/>
          </p:cNvSpPr>
          <p:nvPr/>
        </p:nvSpPr>
        <p:spPr bwMode="auto">
          <a:xfrm>
            <a:off x="6300019" y="1123926"/>
            <a:ext cx="2303463" cy="647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Partitioning</a:t>
            </a:r>
          </a:p>
        </p:txBody>
      </p:sp>
      <p:sp>
        <p:nvSpPr>
          <p:cNvPr id="9232" name="Line 21"/>
          <p:cNvSpPr>
            <a:spLocks noChangeShapeType="1"/>
          </p:cNvSpPr>
          <p:nvPr/>
        </p:nvSpPr>
        <p:spPr bwMode="auto">
          <a:xfrm flipV="1">
            <a:off x="6084119" y="1989113"/>
            <a:ext cx="936625" cy="358775"/>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3" name="Rectangle 22">
            <a:hlinkClick r:id="rId9" action="ppaction://hlinksldjump"/>
          </p:cNvPr>
          <p:cNvSpPr>
            <a:spLocks noChangeArrowheads="1"/>
          </p:cNvSpPr>
          <p:nvPr/>
        </p:nvSpPr>
        <p:spPr bwMode="auto">
          <a:xfrm>
            <a:off x="6731819" y="2708251"/>
            <a:ext cx="2016125" cy="100806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600" b="1"/>
              <a:t>Using</a:t>
            </a:r>
            <a:br>
              <a:rPr lang="en-GB" altLang="en-US" sz="2600" b="1"/>
            </a:br>
            <a:r>
              <a:rPr lang="en-GB" altLang="en-US" sz="2600" b="1"/>
              <a:t>Equivalence</a:t>
            </a:r>
          </a:p>
        </p:txBody>
      </p:sp>
      <p:sp>
        <p:nvSpPr>
          <p:cNvPr id="9234" name="Line 23"/>
          <p:cNvSpPr>
            <a:spLocks noChangeShapeType="1"/>
          </p:cNvSpPr>
          <p:nvPr/>
        </p:nvSpPr>
        <p:spPr bwMode="auto">
          <a:xfrm flipV="1">
            <a:off x="6084119" y="3213076"/>
            <a:ext cx="504825"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8"/>
          <p:cNvSpPr>
            <a:spLocks noChangeArrowheads="1"/>
          </p:cNvSpPr>
          <p:nvPr/>
        </p:nvSpPr>
        <p:spPr bwMode="auto">
          <a:xfrm>
            <a:off x="3348038" y="332656"/>
            <a:ext cx="2736850" cy="1008062"/>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solidFill>
                  <a:schemeClr val="bg1"/>
                </a:solidFill>
              </a:rPr>
              <a:t>Counting on/</a:t>
            </a:r>
            <a:br>
              <a:rPr lang="en-GB" altLang="en-US" sz="2800" b="1">
                <a:solidFill>
                  <a:schemeClr val="bg1"/>
                </a:solidFill>
              </a:rPr>
            </a:br>
            <a:r>
              <a:rPr lang="en-GB" altLang="en-US" sz="2800" b="1">
                <a:solidFill>
                  <a:schemeClr val="bg1"/>
                </a:solidFill>
              </a:rPr>
              <a:t>Counting back</a:t>
            </a:r>
          </a:p>
        </p:txBody>
      </p:sp>
      <p:sp>
        <p:nvSpPr>
          <p:cNvPr id="10245" name="Rectangle 18"/>
          <p:cNvSpPr>
            <a:spLocks noChangeArrowheads="1"/>
          </p:cNvSpPr>
          <p:nvPr/>
        </p:nvSpPr>
        <p:spPr bwMode="auto">
          <a:xfrm>
            <a:off x="1042988" y="2564681"/>
            <a:ext cx="7345362" cy="1655762"/>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a:solidFill>
                  <a:schemeClr val="bg1"/>
                </a:solidFill>
              </a:rPr>
              <a:t>When adding and subtracting count on in ones, twos, tens, hundreds, halves, tenths, etc</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1331068" y="1484784"/>
            <a:ext cx="6911975" cy="165576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800" b="1"/>
              <a:t>Re-arrange numbers to make the calculation easier; look for components of 10, doubles, near doubles, etc.</a:t>
            </a:r>
          </a:p>
        </p:txBody>
      </p:sp>
      <p:sp>
        <p:nvSpPr>
          <p:cNvPr id="11270" name="Rectangle 5"/>
          <p:cNvSpPr>
            <a:spLocks noChangeArrowheads="1"/>
          </p:cNvSpPr>
          <p:nvPr/>
        </p:nvSpPr>
        <p:spPr bwMode="auto">
          <a:xfrm>
            <a:off x="3635325" y="476672"/>
            <a:ext cx="2303463" cy="6477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Re-ordering</a:t>
            </a:r>
          </a:p>
        </p:txBody>
      </p:sp>
      <p:sp>
        <p:nvSpPr>
          <p:cNvPr id="4" name="Rectangle 3"/>
          <p:cNvSpPr>
            <a:spLocks noChangeArrowheads="1"/>
          </p:cNvSpPr>
          <p:nvPr/>
        </p:nvSpPr>
        <p:spPr bwMode="auto">
          <a:xfrm>
            <a:off x="611560" y="3500958"/>
            <a:ext cx="8208911" cy="2448321"/>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000" b="1" dirty="0"/>
              <a:t>Calculate the following:</a:t>
            </a:r>
          </a:p>
          <a:p>
            <a:r>
              <a:rPr lang="en-GB" altLang="en-US" sz="2000" b="1" dirty="0"/>
              <a:t>13 + 8 + 7 + 4 + 9</a:t>
            </a:r>
          </a:p>
          <a:p>
            <a:endParaRPr lang="en-GB" altLang="en-US" sz="2000" b="1" dirty="0"/>
          </a:p>
          <a:p>
            <a:r>
              <a:rPr lang="en-GB" altLang="en-US" sz="2000" b="1" dirty="0"/>
              <a:t>One method : 13 + 7 = 20 (components of 10 extended to 20)</a:t>
            </a:r>
          </a:p>
          <a:p>
            <a:r>
              <a:rPr lang="en-GB" altLang="en-US" sz="2000" b="1" dirty="0"/>
              <a:t>		8 + 9 = 17 (near doubles)</a:t>
            </a:r>
          </a:p>
          <a:p>
            <a:r>
              <a:rPr lang="en-GB" altLang="en-US" sz="2000" b="1" dirty="0"/>
              <a:t>		20 + 17 = 37</a:t>
            </a:r>
          </a:p>
          <a:p>
            <a:r>
              <a:rPr lang="en-GB" altLang="en-US" sz="2000" b="1" dirty="0"/>
              <a:t>		37 + 4 = 41</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5"/>
          <p:cNvSpPr>
            <a:spLocks noChangeArrowheads="1"/>
          </p:cNvSpPr>
          <p:nvPr/>
        </p:nvSpPr>
        <p:spPr bwMode="auto">
          <a:xfrm>
            <a:off x="3636466" y="548680"/>
            <a:ext cx="2303463" cy="6477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Partitioning</a:t>
            </a:r>
          </a:p>
        </p:txBody>
      </p:sp>
      <p:sp>
        <p:nvSpPr>
          <p:cNvPr id="6" name="Rectangle 3"/>
          <p:cNvSpPr>
            <a:spLocks noChangeArrowheads="1"/>
          </p:cNvSpPr>
          <p:nvPr/>
        </p:nvSpPr>
        <p:spPr bwMode="auto">
          <a:xfrm>
            <a:off x="395536" y="1556792"/>
            <a:ext cx="5544393" cy="648072"/>
          </a:xfrm>
          <a:prstGeom prst="rect">
            <a:avLst/>
          </a:prstGeom>
          <a:solidFill>
            <a:srgbClr val="FF99FF"/>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1800" b="1" dirty="0"/>
              <a:t>Keep one number intact and partition the other</a:t>
            </a:r>
          </a:p>
          <a:p>
            <a:pPr algn="ctr"/>
            <a:r>
              <a:rPr lang="en-GB" altLang="en-US" sz="1800" b="1" dirty="0"/>
              <a:t>JUMP STRATEGY</a:t>
            </a:r>
          </a:p>
        </p:txBody>
      </p:sp>
      <p:sp>
        <p:nvSpPr>
          <p:cNvPr id="8" name="Rectangle 3"/>
          <p:cNvSpPr>
            <a:spLocks noChangeArrowheads="1"/>
          </p:cNvSpPr>
          <p:nvPr/>
        </p:nvSpPr>
        <p:spPr bwMode="auto">
          <a:xfrm>
            <a:off x="383973" y="2702228"/>
            <a:ext cx="5540945" cy="648072"/>
          </a:xfrm>
          <a:prstGeom prst="rect">
            <a:avLst/>
          </a:prstGeom>
          <a:solidFill>
            <a:srgbClr val="FFC00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1800" b="1" dirty="0"/>
              <a:t>Partition both numbers then recombine</a:t>
            </a:r>
          </a:p>
          <a:p>
            <a:pPr algn="ctr"/>
            <a:r>
              <a:rPr lang="en-GB" altLang="en-US" sz="1800" b="1" dirty="0"/>
              <a:t>SPLIT STRATEGY</a:t>
            </a:r>
          </a:p>
        </p:txBody>
      </p:sp>
      <p:sp>
        <p:nvSpPr>
          <p:cNvPr id="9" name="Rectangle 3"/>
          <p:cNvSpPr>
            <a:spLocks noChangeArrowheads="1"/>
          </p:cNvSpPr>
          <p:nvPr/>
        </p:nvSpPr>
        <p:spPr bwMode="auto">
          <a:xfrm>
            <a:off x="368963" y="3933056"/>
            <a:ext cx="5570966" cy="720080"/>
          </a:xfrm>
          <a:prstGeom prst="rect">
            <a:avLst/>
          </a:prstGeom>
          <a:solidFill>
            <a:srgbClr val="92D05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1800" b="1" dirty="0"/>
              <a:t>Partition numbers in a way that allows bridging through 10</a:t>
            </a:r>
          </a:p>
        </p:txBody>
      </p:sp>
      <p:sp>
        <p:nvSpPr>
          <p:cNvPr id="10" name="Rectangle 3"/>
          <p:cNvSpPr>
            <a:spLocks noChangeArrowheads="1"/>
          </p:cNvSpPr>
          <p:nvPr/>
        </p:nvSpPr>
        <p:spPr bwMode="auto">
          <a:xfrm>
            <a:off x="6156176" y="1556792"/>
            <a:ext cx="2799928" cy="648072"/>
          </a:xfrm>
          <a:prstGeom prst="rect">
            <a:avLst/>
          </a:prstGeom>
          <a:solidFill>
            <a:srgbClr val="FF99FF"/>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1800" b="1" dirty="0"/>
              <a:t>57 + 26 = 57 + 20 + 6    75 – 36 = 75 – 30 - 6</a:t>
            </a:r>
          </a:p>
        </p:txBody>
      </p:sp>
      <p:sp>
        <p:nvSpPr>
          <p:cNvPr id="11" name="Rectangle 3"/>
          <p:cNvSpPr>
            <a:spLocks noChangeArrowheads="1"/>
          </p:cNvSpPr>
          <p:nvPr/>
        </p:nvSpPr>
        <p:spPr bwMode="auto">
          <a:xfrm>
            <a:off x="6402422" y="2587522"/>
            <a:ext cx="2307435" cy="855712"/>
          </a:xfrm>
          <a:prstGeom prst="rect">
            <a:avLst/>
          </a:prstGeom>
          <a:solidFill>
            <a:srgbClr val="FFC00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1800" b="1" dirty="0"/>
              <a:t>46 + 37 = </a:t>
            </a:r>
          </a:p>
          <a:p>
            <a:r>
              <a:rPr lang="en-GB" altLang="en-US" sz="1800" b="1" dirty="0"/>
              <a:t>40 + 30 + 6 + 7 =</a:t>
            </a:r>
          </a:p>
          <a:p>
            <a:r>
              <a:rPr lang="en-GB" altLang="en-US" sz="1800" b="1" dirty="0"/>
              <a:t>70 + 13</a:t>
            </a:r>
          </a:p>
        </p:txBody>
      </p:sp>
      <p:sp>
        <p:nvSpPr>
          <p:cNvPr id="12" name="Rectangle 3"/>
          <p:cNvSpPr>
            <a:spLocks noChangeArrowheads="1"/>
          </p:cNvSpPr>
          <p:nvPr/>
        </p:nvSpPr>
        <p:spPr bwMode="auto">
          <a:xfrm>
            <a:off x="6201611" y="3916221"/>
            <a:ext cx="2754493" cy="720080"/>
          </a:xfrm>
          <a:prstGeom prst="rect">
            <a:avLst/>
          </a:prstGeom>
          <a:solidFill>
            <a:srgbClr val="92D05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1800" b="1" dirty="0"/>
              <a:t>47 + 6 = 47 + 3 + 3</a:t>
            </a:r>
          </a:p>
          <a:p>
            <a:pPr algn="ctr"/>
            <a:r>
              <a:rPr lang="en-GB" altLang="en-US" sz="1800" b="1" dirty="0"/>
              <a:t>53 – 8 = 53 – 3 - 5</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2628380" y="332011"/>
            <a:ext cx="4392612" cy="7207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800" b="1"/>
              <a:t>Rounding and Adjusting</a:t>
            </a:r>
          </a:p>
        </p:txBody>
      </p:sp>
      <p:sp>
        <p:nvSpPr>
          <p:cNvPr id="6" name="Rectangle 5"/>
          <p:cNvSpPr>
            <a:spLocks noChangeArrowheads="1"/>
          </p:cNvSpPr>
          <p:nvPr/>
        </p:nvSpPr>
        <p:spPr bwMode="auto">
          <a:xfrm>
            <a:off x="395536" y="2808180"/>
            <a:ext cx="4994384" cy="1152525"/>
          </a:xfrm>
          <a:prstGeom prst="rect">
            <a:avLst/>
          </a:prstGeom>
          <a:solidFill>
            <a:srgbClr val="66FF33"/>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000" b="1" dirty="0"/>
              <a:t>round to the nearest 10 and adjust</a:t>
            </a:r>
          </a:p>
          <a:p>
            <a:pPr algn="ctr"/>
            <a:r>
              <a:rPr lang="en-GB" altLang="en-US" sz="2000" b="1" dirty="0"/>
              <a:t>(usually for numbers ending in 8 or 9)</a:t>
            </a:r>
          </a:p>
          <a:p>
            <a:pPr algn="ctr"/>
            <a:r>
              <a:rPr lang="en-GB" altLang="en-US" sz="2000" b="1" dirty="0"/>
              <a:t>OVER-JUMP STRATEGY</a:t>
            </a:r>
          </a:p>
        </p:txBody>
      </p:sp>
      <p:sp>
        <p:nvSpPr>
          <p:cNvPr id="7" name="Rectangle 6"/>
          <p:cNvSpPr>
            <a:spLocks noChangeArrowheads="1"/>
          </p:cNvSpPr>
          <p:nvPr/>
        </p:nvSpPr>
        <p:spPr bwMode="auto">
          <a:xfrm>
            <a:off x="395536" y="4267130"/>
            <a:ext cx="4994384" cy="724147"/>
          </a:xfrm>
          <a:prstGeom prst="rect">
            <a:avLst/>
          </a:prstGeom>
          <a:solidFill>
            <a:srgbClr val="FF505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1800" b="1" dirty="0"/>
              <a:t>When adding near doubles use doubles and adjust</a:t>
            </a:r>
          </a:p>
        </p:txBody>
      </p:sp>
      <p:sp>
        <p:nvSpPr>
          <p:cNvPr id="8" name="Rectangle 7"/>
          <p:cNvSpPr>
            <a:spLocks noChangeArrowheads="1"/>
          </p:cNvSpPr>
          <p:nvPr/>
        </p:nvSpPr>
        <p:spPr bwMode="auto">
          <a:xfrm>
            <a:off x="5604250" y="3024401"/>
            <a:ext cx="3303984" cy="720082"/>
          </a:xfrm>
          <a:prstGeom prst="rect">
            <a:avLst/>
          </a:prstGeom>
          <a:solidFill>
            <a:srgbClr val="66FF33"/>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pPr algn="ctr"/>
            <a:r>
              <a:rPr lang="en-GB" altLang="en-US" sz="2000" b="1" dirty="0"/>
              <a:t>64 + 29 = 64 + 30 – 1</a:t>
            </a:r>
          </a:p>
          <a:p>
            <a:pPr algn="ctr"/>
            <a:r>
              <a:rPr lang="en-GB" altLang="en-US" sz="2000" b="1" dirty="0"/>
              <a:t>51 – 18 = 51 – 20 + 2</a:t>
            </a:r>
          </a:p>
        </p:txBody>
      </p:sp>
      <p:sp>
        <p:nvSpPr>
          <p:cNvPr id="9" name="Rectangle 8"/>
          <p:cNvSpPr>
            <a:spLocks noChangeArrowheads="1"/>
          </p:cNvSpPr>
          <p:nvPr/>
        </p:nvSpPr>
        <p:spPr bwMode="auto">
          <a:xfrm>
            <a:off x="5587142" y="4267130"/>
            <a:ext cx="3338200" cy="724147"/>
          </a:xfrm>
          <a:prstGeom prst="rect">
            <a:avLst/>
          </a:prstGeom>
          <a:solidFill>
            <a:srgbClr val="FF5050"/>
          </a:solidFill>
          <a:ln>
            <a:noFill/>
          </a:ln>
          <a:effec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1800" b="1" dirty="0"/>
              <a:t>18 + 16 = double 16 add 2 OR double 18 subtract 2</a:t>
            </a:r>
          </a:p>
        </p:txBody>
      </p:sp>
      <p:sp>
        <p:nvSpPr>
          <p:cNvPr id="10" name="Rectangle 5"/>
          <p:cNvSpPr>
            <a:spLocks noChangeArrowheads="1"/>
          </p:cNvSpPr>
          <p:nvPr/>
        </p:nvSpPr>
        <p:spPr bwMode="auto">
          <a:xfrm>
            <a:off x="1033598" y="1386810"/>
            <a:ext cx="7345362" cy="11525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200">
                <a:solidFill>
                  <a:schemeClr val="tx1"/>
                </a:solidFill>
                <a:latin typeface="Comic Sans MS" pitchFamily="66" charset="0"/>
              </a:defRPr>
            </a:lvl1pPr>
            <a:lvl2pPr marL="742950" indent="-285750">
              <a:defRPr sz="1200">
                <a:solidFill>
                  <a:schemeClr val="tx1"/>
                </a:solidFill>
                <a:latin typeface="Comic Sans MS" pitchFamily="66" charset="0"/>
              </a:defRPr>
            </a:lvl2pPr>
            <a:lvl3pPr marL="1143000" indent="-228600">
              <a:defRPr sz="1200">
                <a:solidFill>
                  <a:schemeClr val="tx1"/>
                </a:solidFill>
                <a:latin typeface="Comic Sans MS" pitchFamily="66" charset="0"/>
              </a:defRPr>
            </a:lvl3pPr>
            <a:lvl4pPr marL="1600200" indent="-228600">
              <a:defRPr sz="1200">
                <a:solidFill>
                  <a:schemeClr val="tx1"/>
                </a:solidFill>
                <a:latin typeface="Comic Sans MS" pitchFamily="66" charset="0"/>
              </a:defRPr>
            </a:lvl4pPr>
            <a:lvl5pPr marL="2057400" indent="-228600">
              <a:defRPr sz="1200">
                <a:solidFill>
                  <a:schemeClr val="tx1"/>
                </a:solidFill>
                <a:latin typeface="Comic Sans MS" pitchFamily="66" charset="0"/>
              </a:defRPr>
            </a:lvl5pPr>
            <a:lvl6pPr marL="2514600" indent="-228600" eaLnBrk="0" fontAlgn="base" hangingPunct="0">
              <a:spcBef>
                <a:spcPct val="0"/>
              </a:spcBef>
              <a:spcAft>
                <a:spcPct val="0"/>
              </a:spcAft>
              <a:defRPr sz="1200">
                <a:solidFill>
                  <a:schemeClr val="tx1"/>
                </a:solidFill>
                <a:latin typeface="Comic Sans MS" pitchFamily="66" charset="0"/>
              </a:defRPr>
            </a:lvl6pPr>
            <a:lvl7pPr marL="2971800" indent="-228600" eaLnBrk="0" fontAlgn="base" hangingPunct="0">
              <a:spcBef>
                <a:spcPct val="0"/>
              </a:spcBef>
              <a:spcAft>
                <a:spcPct val="0"/>
              </a:spcAft>
              <a:defRPr sz="1200">
                <a:solidFill>
                  <a:schemeClr val="tx1"/>
                </a:solidFill>
                <a:latin typeface="Comic Sans MS" pitchFamily="66" charset="0"/>
              </a:defRPr>
            </a:lvl7pPr>
            <a:lvl8pPr marL="3429000" indent="-228600" eaLnBrk="0" fontAlgn="base" hangingPunct="0">
              <a:spcBef>
                <a:spcPct val="0"/>
              </a:spcBef>
              <a:spcAft>
                <a:spcPct val="0"/>
              </a:spcAft>
              <a:defRPr sz="1200">
                <a:solidFill>
                  <a:schemeClr val="tx1"/>
                </a:solidFill>
                <a:latin typeface="Comic Sans MS" pitchFamily="66" charset="0"/>
              </a:defRPr>
            </a:lvl8pPr>
            <a:lvl9pPr marL="3886200" indent="-228600" eaLnBrk="0" fontAlgn="base" hangingPunct="0">
              <a:spcBef>
                <a:spcPct val="0"/>
              </a:spcBef>
              <a:spcAft>
                <a:spcPct val="0"/>
              </a:spcAft>
              <a:defRPr sz="1200">
                <a:solidFill>
                  <a:schemeClr val="tx1"/>
                </a:solidFill>
                <a:latin typeface="Comic Sans MS" pitchFamily="66" charset="0"/>
              </a:defRPr>
            </a:lvl9pPr>
          </a:lstStyle>
          <a:p>
            <a:r>
              <a:rPr lang="en-GB" altLang="en-US" sz="2000" b="1" dirty="0"/>
              <a:t>When adding near doubles use doubles and adjust; when calculating round to the nearest 10/100 and adjust; when multiplying use known number facts and adjust.</a:t>
            </a:r>
          </a:p>
        </p:txBody>
      </p:sp>
    </p:spTree>
  </p:cSld>
  <p:clrMapOvr>
    <a:masterClrMapping/>
  </p:clrMapOvr>
  <p:transition/>
</p:sld>
</file>

<file path=ppt/theme/theme1.xml><?xml version="1.0" encoding="utf-8"?>
<a:theme xmlns:a="http://schemas.openxmlformats.org/drawingml/2006/main" name="Draft EA Primary Numeracy Powerpoin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raft EA Primary Numeracy Powerpoin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 EA Primary Numeracy Powerpoint Layout</Template>
  <TotalTime>6023</TotalTime>
  <Words>2560</Words>
  <Application>Microsoft Office PowerPoint</Application>
  <PresentationFormat>On-screen Show (4:3)</PresentationFormat>
  <Paragraphs>258</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Comic Sans MS</vt:lpstr>
      <vt:lpstr>Tahoma</vt:lpstr>
      <vt:lpstr>Times New Roman</vt:lpstr>
      <vt:lpstr>Draft EA Primary Numeracy Powerpoint Layout</vt:lpstr>
      <vt:lpstr>1_Draft EA Primary Numeracy Powerpoint Layout</vt:lpstr>
      <vt:lpstr>PowerPoint Presentation</vt:lpstr>
      <vt:lpstr>PowerPoint Presentation</vt:lpstr>
      <vt:lpstr>Mental Maths Starter</vt:lpstr>
      <vt:lpstr>Mental Calculation</vt:lpstr>
      <vt:lpstr>The  Seven Strategies for  Mental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Comparing levels of challenge in calculations</vt:lpstr>
      <vt:lpstr>PowerPoint Presentation</vt:lpstr>
      <vt:lpstr>Resources</vt:lpstr>
      <vt:lpstr>PowerPoint Presentation</vt:lpstr>
    </vt:vector>
  </TitlesOfParts>
  <Company>RM Connect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Your Title Here</dc:title>
  <dc:creator>Research Machines plc</dc:creator>
  <cp:lastModifiedBy>Orla Nig Fhearraigh</cp:lastModifiedBy>
  <cp:revision>273</cp:revision>
  <cp:lastPrinted>2015-08-03T11:25:07Z</cp:lastPrinted>
  <dcterms:created xsi:type="dcterms:W3CDTF">1999-09-20T15:17:33Z</dcterms:created>
  <dcterms:modified xsi:type="dcterms:W3CDTF">2021-03-25T12:06:48Z</dcterms:modified>
</cp:coreProperties>
</file>