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7" d="100"/>
          <a:sy n="97" d="100"/>
        </p:scale>
        <p:origin x="-14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542208-9C62-4043-B256-A02E14579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A03DAF1-8F70-4CBB-8B74-C5250AFFA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CEA014-93A3-449E-AD85-40D3A658D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E17E72-C7EA-44B3-9AFD-ED973F50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8EC01A-982F-4A05-8760-E6EAF275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04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E9685B-A592-431C-89E9-DDE2B0D7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7180DD-8766-408B-A57A-61F4313C8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96C7F6-5BDE-43B0-9887-FAEEFBD68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56F90C2-3803-416A-A670-4397023E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A4FD6B-A48E-4B8A-9275-3E1A03BC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94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75250B-B584-4921-A1D6-13929CC46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137B0CB-77F5-44A1-9A6C-59E019771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BC184C-2200-4B4C-BCB7-57506538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2AFF94-00E4-4CFF-898F-DFAF5F26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E9393F-9E5C-4E86-9458-0CEE30AA8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521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F711DA-D5FD-40BE-9BC2-347A7457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B5E332-C199-423C-A376-A2947365B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7166CC-C1FA-4C1E-8744-97606ADD5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244D82-1E89-42DB-962F-802ED5DCF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8312269-E04C-4655-9F86-3659B7D7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24B13E-7CBE-461F-B5F6-BC83EFC5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87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CB6B2A-2E55-4708-8363-075B2B55C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0B4160B-8F12-4679-B0BD-3FF1794F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0AFAFAA-9904-4FA4-BD85-EA28CBBBE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A9C06A2-9E9A-44E8-9797-5B54136D6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1BBE9EB-500E-43C7-8ED3-F4D345B0A1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CDEBA4-5EF3-40DE-8664-4B53F93BE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34C8FEF-F207-4514-BCAC-5A9FA488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3921319-D928-4722-BE91-A33776F8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906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F52399-E8B2-42AB-908C-1DF7B2F97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9C20FA-F5A3-4E6C-A3B9-29C169EA9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F86D0AD-8218-43DE-8E7D-3A90461B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C9EBD0C-09FF-457F-A338-E44E1AFA5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64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A4EC052-8B7A-419F-9DC0-7AD738E4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5CD31D5-30F1-4739-89C0-E6C57FF4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C5AAC30-10AB-4703-8CBB-DEDA572E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20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2C1379-AA2B-43E2-A0DF-EAD7362B1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4A179B-7B54-4D16-BE2F-3341FD6E0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81F833-30E3-4881-8A10-19E2D40CA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E6FB2B4-1430-4E38-9D8F-82E09C5F3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416DC5-8AA4-4CF8-8D6B-B67B9C96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B33C01-80B5-421C-B8EE-5250B89F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55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A56A1-D15F-4DD4-9ECA-500DB416E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749DF77-9FD7-4BBA-9380-8E97107C8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CEB21B-2D92-4469-813B-E8C0FB010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13E629-141B-4659-AB80-10576A0C9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FAB224-E837-4319-AA4B-3E7E3FE8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0AA446B-895E-41B2-903A-0F7A21F8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09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610CD3-979F-45A6-BAB0-30EDFB782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835B94D-30AA-439B-BA74-BF36693B8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FDDD06-DD04-4EA3-9AF4-873D23DBD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7A01CC-46EF-48BF-AADC-BEF64C4B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08F1D1-5E81-49B9-98CF-47EE4E146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5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36975E3-14DA-4537-AFCD-244209A43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FAB5F34-3DB0-4EB1-BCBC-2AACF7E9E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9D0C64-6F31-41B4-8411-6BD184BBA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84BC0B-FC00-4560-9F01-1AF515BFD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9475DE-729D-4F48-BAB7-52E9906F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88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E28772B-073F-47F5-BA9A-833485ED4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ED8E25-4ECA-4E4B-B566-8CCF14D37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759FD7-2D87-4F8D-BD0E-31ED1EEFFD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98E8E-9289-46F1-A29E-1F24C81D0F8C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E414DF-F7FC-4F81-B229-09DD7E9D0A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2AFE16-CD05-414A-A4E9-C3C88CD2F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DAD27-61AB-4FCE-8A07-6694212F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50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xmlns="" id="{59EF30C2-29AC-4A0D-BC0A-A679CF113E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13">
            <a:extLst>
              <a:ext uri="{FF2B5EF4-FFF2-40B4-BE49-F238E27FC236}">
                <a16:creationId xmlns:a16="http://schemas.microsoft.com/office/drawing/2014/main" xmlns="" id="{9C682A1A-5B2D-4111-BBD6-620165633E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F2163B-6969-4F96-9338-BD441F33B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</p:spPr>
        <p:txBody>
          <a:bodyPr>
            <a:normAutofit/>
          </a:bodyPr>
          <a:lstStyle/>
          <a:p>
            <a:pPr algn="r"/>
            <a:r>
              <a:rPr lang="en-GB" sz="3800" b="1">
                <a:solidFill>
                  <a:srgbClr val="FFFFFF"/>
                </a:solidFill>
                <a:latin typeface="Century Gothic" panose="020B0502020202020204" pitchFamily="34" charset="0"/>
              </a:rPr>
              <a:t>Ról an chúntóir ranga i gcomhthéacs modheolaíocht an tumoideachais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06DC7E9-2BF3-46C5-B467-1364631F8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520" y="5224337"/>
            <a:ext cx="6589707" cy="1329443"/>
          </a:xfrm>
        </p:spPr>
        <p:txBody>
          <a:bodyPr>
            <a:normAutofit/>
          </a:bodyPr>
          <a:lstStyle/>
          <a:p>
            <a:pPr algn="r"/>
            <a:endParaRPr lang="en-GB" dirty="0">
              <a:solidFill>
                <a:srgbClr val="FFFFFF"/>
              </a:solidFill>
            </a:endParaRPr>
          </a:p>
          <a:p>
            <a:pPr algn="r"/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Thomas</a:t>
            </a:r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266A0658-1CC4-4B0D-AAB7-A702286AFB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: Shape 55">
            <a:extLst>
              <a:ext uri="{FF2B5EF4-FFF2-40B4-BE49-F238E27FC236}">
                <a16:creationId xmlns:a16="http://schemas.microsoft.com/office/drawing/2014/main" xmlns="" id="{A04F1504-431A-4D86-9091-AE7E4B3337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xmlns="" id="{EA804283-B929-4503-802F-4585376E2B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AD3811F5-514E-49A4-B382-673ED228A4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xmlns="" id="{067AD921-1CEE-4C1B-9AA3-C66D908DDD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xmlns="" id="{C36A08F5-3B56-47C5-A371-9187BE56E1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0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xmlns="" id="{1709F1D5-B0F1-4714-A239-E5B61C1619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10">
            <a:extLst>
              <a:ext uri="{FF2B5EF4-FFF2-40B4-BE49-F238E27FC236}">
                <a16:creationId xmlns:a16="http://schemas.microsoft.com/office/drawing/2014/main" xmlns="" id="{228FB460-D3FF-4440-A020-05982A09E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E3413C4E-CF47-4BBE-BE6D-54C983AF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pPr algn="ctr"/>
            <a:r>
              <a:rPr lang="en-GB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Cúntóirí</a:t>
            </a:r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ranga</a:t>
            </a:r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sa</a:t>
            </a:r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seomra</a:t>
            </a:r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ranga</a:t>
            </a:r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8" name="Freeform: Shape 12">
            <a:extLst>
              <a:ext uri="{FF2B5EF4-FFF2-40B4-BE49-F238E27FC236}">
                <a16:creationId xmlns:a16="http://schemas.microsoft.com/office/drawing/2014/main" xmlns="" id="{14847E93-7DC1-4D4B-8829-B19AA7137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14">
            <a:extLst>
              <a:ext uri="{FF2B5EF4-FFF2-40B4-BE49-F238E27FC236}">
                <a16:creationId xmlns:a16="http://schemas.microsoft.com/office/drawing/2014/main" xmlns="" id="{5566D6E1-03A1-4D73-A4E0-35D74D568A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16">
            <a:extLst>
              <a:ext uri="{FF2B5EF4-FFF2-40B4-BE49-F238E27FC236}">
                <a16:creationId xmlns:a16="http://schemas.microsoft.com/office/drawing/2014/main" xmlns="" id="{9F835A99-04AC-494A-A572-AFE8413CC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95544D-C3AD-4B42-975E-864B45988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DISS Project (2008): </a:t>
            </a:r>
            <a:r>
              <a:rPr lang="en-GB" sz="2000" dirty="0" err="1">
                <a:latin typeface="Century Gothic" panose="020B0502020202020204" pitchFamily="34" charset="0"/>
              </a:rPr>
              <a:t>ról</a:t>
            </a:r>
            <a:r>
              <a:rPr lang="en-GB" sz="2000" dirty="0"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latin typeface="Century Gothic" panose="020B0502020202020204" pitchFamily="34" charset="0"/>
              </a:rPr>
              <a:t>ionchur</a:t>
            </a:r>
            <a:r>
              <a:rPr lang="en-GB" sz="2000" dirty="0"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latin typeface="Century Gothic" panose="020B0502020202020204" pitchFamily="34" charset="0"/>
              </a:rPr>
              <a:t>luach</a:t>
            </a:r>
            <a:r>
              <a:rPr lang="en-GB" sz="2000" dirty="0">
                <a:latin typeface="Century Gothic" panose="020B0502020202020204" pitchFamily="34" charset="0"/>
              </a:rPr>
              <a:t>.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An ‘</a:t>
            </a:r>
            <a:r>
              <a:rPr lang="en-GB" sz="2000" dirty="0" err="1">
                <a:latin typeface="Century Gothic" panose="020B0502020202020204" pitchFamily="34" charset="0"/>
              </a:rPr>
              <a:t>glae</a:t>
            </a:r>
            <a:r>
              <a:rPr lang="en-GB" sz="2000" dirty="0">
                <a:latin typeface="Century Gothic" panose="020B0502020202020204" pitchFamily="34" charset="0"/>
              </a:rPr>
              <a:t>’ a </a:t>
            </a:r>
            <a:r>
              <a:rPr lang="en-GB" sz="2000" dirty="0" err="1">
                <a:latin typeface="Century Gothic" panose="020B0502020202020204" pitchFamily="34" charset="0"/>
              </a:rPr>
              <a:t>cheanglaíonn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gach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rud</a:t>
            </a:r>
            <a:r>
              <a:rPr lang="en-GB" sz="2000" dirty="0">
                <a:latin typeface="Century Gothic" panose="020B0502020202020204" pitchFamily="34" charset="0"/>
              </a:rPr>
              <a:t> le </a:t>
            </a:r>
            <a:r>
              <a:rPr lang="en-GB" sz="2000" dirty="0" err="1">
                <a:latin typeface="Century Gothic" panose="020B0502020202020204" pitchFamily="34" charset="0"/>
              </a:rPr>
              <a:t>chéile</a:t>
            </a:r>
            <a:r>
              <a:rPr lang="en-GB" sz="2000" dirty="0">
                <a:latin typeface="Century Gothic" panose="020B0502020202020204" pitchFamily="34" charset="0"/>
              </a:rPr>
              <a:t>. (Kay, 2005)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An-</a:t>
            </a:r>
            <a:r>
              <a:rPr lang="en-GB" sz="2000" dirty="0" err="1">
                <a:latin typeface="Century Gothic" panose="020B0502020202020204" pitchFamily="34" charset="0"/>
              </a:rPr>
              <a:t>tionchar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seomra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ranga</a:t>
            </a:r>
            <a:r>
              <a:rPr lang="en-GB" sz="2000" dirty="0">
                <a:latin typeface="Century Gothic" panose="020B0502020202020204" pitchFamily="34" charset="0"/>
              </a:rPr>
              <a:t>: </a:t>
            </a:r>
            <a:r>
              <a:rPr lang="en-GB" sz="2000" dirty="0" err="1">
                <a:latin typeface="Century Gothic" panose="020B0502020202020204" pitchFamily="34" charset="0"/>
              </a:rPr>
              <a:t>dearfach</a:t>
            </a:r>
            <a:r>
              <a:rPr lang="en-GB" sz="2000" dirty="0">
                <a:latin typeface="Century Gothic" panose="020B0502020202020204" pitchFamily="34" charset="0"/>
              </a:rPr>
              <a:t> – ag </a:t>
            </a:r>
            <a:r>
              <a:rPr lang="en-GB" sz="2000" dirty="0" err="1">
                <a:latin typeface="Century Gothic" panose="020B0502020202020204" pitchFamily="34" charset="0"/>
              </a:rPr>
              <a:t>tacú</a:t>
            </a:r>
            <a:r>
              <a:rPr lang="en-GB" sz="2000" dirty="0">
                <a:latin typeface="Century Gothic" panose="020B0502020202020204" pitchFamily="34" charset="0"/>
              </a:rPr>
              <a:t> go </a:t>
            </a:r>
            <a:r>
              <a:rPr lang="en-GB" sz="2000" dirty="0" err="1">
                <a:latin typeface="Century Gothic" panose="020B0502020202020204" pitchFamily="34" charset="0"/>
              </a:rPr>
              <a:t>mór</a:t>
            </a:r>
            <a:r>
              <a:rPr lang="en-GB" sz="2000" dirty="0">
                <a:latin typeface="Century Gothic" panose="020B0502020202020204" pitchFamily="34" charset="0"/>
              </a:rPr>
              <a:t> leis an </a:t>
            </a:r>
            <a:r>
              <a:rPr lang="en-GB" sz="2000" dirty="0" err="1">
                <a:latin typeface="Century Gothic" panose="020B0502020202020204" pitchFamily="34" charset="0"/>
              </a:rPr>
              <a:t>fhoghlaim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agus</a:t>
            </a:r>
            <a:r>
              <a:rPr lang="en-GB" sz="2000" dirty="0">
                <a:latin typeface="Century Gothic" panose="020B0502020202020204" pitchFamily="34" charset="0"/>
              </a:rPr>
              <a:t> leis an </a:t>
            </a:r>
            <a:r>
              <a:rPr lang="en-GB" sz="2000" dirty="0" err="1">
                <a:latin typeface="Century Gothic" panose="020B0502020202020204" pitchFamily="34" charset="0"/>
              </a:rPr>
              <a:t>teagasc</a:t>
            </a:r>
            <a:r>
              <a:rPr lang="en-GB" sz="2000" dirty="0">
                <a:latin typeface="Century Gothic" panose="020B0502020202020204" pitchFamily="34" charset="0"/>
              </a:rPr>
              <a:t>.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Riachtanais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na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bpáistí</a:t>
            </a:r>
            <a:r>
              <a:rPr lang="en-GB" sz="2000" dirty="0">
                <a:latin typeface="Century Gothic" panose="020B0502020202020204" pitchFamily="34" charset="0"/>
              </a:rPr>
              <a:t>: is </a:t>
            </a:r>
            <a:r>
              <a:rPr lang="en-GB" sz="2000" dirty="0" err="1">
                <a:latin typeface="Century Gothic" panose="020B0502020202020204" pitchFamily="34" charset="0"/>
              </a:rPr>
              <a:t>iomaí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duine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fásta</a:t>
            </a:r>
            <a:r>
              <a:rPr lang="en-GB" sz="2000" dirty="0">
                <a:latin typeface="Century Gothic" panose="020B0502020202020204" pitchFamily="34" charset="0"/>
              </a:rPr>
              <a:t> a n-</a:t>
            </a:r>
            <a:r>
              <a:rPr lang="en-GB" sz="2000" dirty="0" err="1">
                <a:latin typeface="Century Gothic" panose="020B0502020202020204" pitchFamily="34" charset="0"/>
              </a:rPr>
              <a:t>oibríonn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seomra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ranga</a:t>
            </a:r>
            <a:r>
              <a:rPr lang="en-GB" sz="2000" dirty="0">
                <a:latin typeface="Century Gothic" panose="020B0502020202020204" pitchFamily="34" charset="0"/>
              </a:rPr>
              <a:t>.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Ról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iontach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leathan</a:t>
            </a:r>
            <a:r>
              <a:rPr lang="en-GB" sz="2000" dirty="0">
                <a:latin typeface="Century Gothic" panose="020B0502020202020204" pitchFamily="34" charset="0"/>
              </a:rPr>
              <a:t> ag an </a:t>
            </a:r>
            <a:r>
              <a:rPr lang="en-GB" sz="2000" dirty="0" err="1">
                <a:latin typeface="Century Gothic" panose="020B0502020202020204" pitchFamily="34" charset="0"/>
              </a:rPr>
              <a:t>chúntóir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ranga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seomra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ranga</a:t>
            </a:r>
            <a:r>
              <a:rPr lang="en-GB" sz="2000" dirty="0">
                <a:latin typeface="Century Gothic" panose="020B0502020202020204" pitchFamily="34" charset="0"/>
              </a:rPr>
              <a:t>: </a:t>
            </a:r>
            <a:r>
              <a:rPr lang="en-GB" sz="2000" dirty="0" err="1">
                <a:latin typeface="Century Gothic" panose="020B0502020202020204" pitchFamily="34" charset="0"/>
              </a:rPr>
              <a:t>tacú</a:t>
            </a:r>
            <a:r>
              <a:rPr lang="en-GB" sz="2000" dirty="0">
                <a:latin typeface="Century Gothic" panose="020B0502020202020204" pitchFamily="34" charset="0"/>
              </a:rPr>
              <a:t> le </a:t>
            </a:r>
            <a:r>
              <a:rPr lang="en-GB" sz="2000" dirty="0" err="1">
                <a:latin typeface="Century Gothic" panose="020B0502020202020204" pitchFamily="34" charset="0"/>
              </a:rPr>
              <a:t>sealbhú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teanga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na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bpáistí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suíomh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tumoideachais</a:t>
            </a:r>
            <a:r>
              <a:rPr lang="en-GB" sz="20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34" name="Freeform: Shape 18">
            <a:extLst>
              <a:ext uri="{FF2B5EF4-FFF2-40B4-BE49-F238E27FC236}">
                <a16:creationId xmlns:a16="http://schemas.microsoft.com/office/drawing/2014/main" xmlns="" id="{7B786209-1B0B-4CA9-9BDD-F7327066A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20">
            <a:extLst>
              <a:ext uri="{FF2B5EF4-FFF2-40B4-BE49-F238E27FC236}">
                <a16:creationId xmlns:a16="http://schemas.microsoft.com/office/drawing/2014/main" xmlns="" id="{2D2964BB-484D-45AE-AD66-D407D062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22">
            <a:extLst>
              <a:ext uri="{FF2B5EF4-FFF2-40B4-BE49-F238E27FC236}">
                <a16:creationId xmlns:a16="http://schemas.microsoft.com/office/drawing/2014/main" xmlns="" id="{6691AC69-A76E-4DAB-B565-468B6B87A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0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2FEB64-6EEA-4759-B4A4-BD2C1E660B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B10BB131-AC8E-4A8E-A5D1-36260F720C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B48F2D-23F8-4E44-90DC-E65FB873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99" y="1233241"/>
            <a:ext cx="4097589" cy="406462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Cad é mar </a:t>
            </a:r>
            <a:b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a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chuirtear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teanga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b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chun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cinn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sa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b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suíomh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tumoideachais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?</a:t>
            </a:r>
            <a:r>
              <a:rPr lang="en-GB" sz="2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/>
            </a:r>
            <a:br>
              <a:rPr lang="en-GB" sz="28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14847E93-7DC1-4D4B-8829-B19AA7137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5566D6E1-03A1-4D73-A4E0-35D74D568A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F835A99-04AC-494A-A572-AFE8413CC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B849DC-C1B0-4B7C-A100-C5B40973A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706794" cy="5762800"/>
          </a:xfrm>
        </p:spPr>
        <p:txBody>
          <a:bodyPr anchor="t">
            <a:normAutofit fontScale="25000" lnSpcReduction="20000"/>
          </a:bodyPr>
          <a:lstStyle/>
          <a:p>
            <a:endParaRPr lang="en-GB" sz="1800" dirty="0"/>
          </a:p>
          <a:p>
            <a:endParaRPr lang="en-GB" sz="96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11200" dirty="0" err="1">
                <a:latin typeface="Century Gothic" panose="020B0502020202020204" pitchFamily="34" charset="0"/>
              </a:rPr>
              <a:t>athrá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GB" sz="11200" dirty="0" err="1">
                <a:latin typeface="Century Gothic" panose="020B0502020202020204" pitchFamily="34" charset="0"/>
              </a:rPr>
              <a:t>cómhra</a:t>
            </a:r>
            <a:endParaRPr lang="en-GB" sz="112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11200" dirty="0" err="1">
                <a:latin typeface="Century Gothic" panose="020B0502020202020204" pitchFamily="34" charset="0"/>
              </a:rPr>
              <a:t>ceol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agus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rím</a:t>
            </a:r>
            <a:endParaRPr lang="en-GB" sz="112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11200" dirty="0" err="1">
                <a:latin typeface="Century Gothic" panose="020B0502020202020204" pitchFamily="34" charset="0"/>
              </a:rPr>
              <a:t>súgradh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GB" sz="11200" dirty="0" err="1">
                <a:latin typeface="Century Gothic" panose="020B0502020202020204" pitchFamily="34" charset="0"/>
              </a:rPr>
              <a:t>ábhar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agus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teanga</a:t>
            </a:r>
            <a:r>
              <a:rPr lang="en-GB" sz="11200" dirty="0">
                <a:latin typeface="Century Gothic" panose="020B0502020202020204" pitchFamily="34" charset="0"/>
              </a:rPr>
              <a:t> ag </a:t>
            </a:r>
            <a:r>
              <a:rPr lang="en-GB" sz="11200" dirty="0" err="1">
                <a:latin typeface="Century Gothic" panose="020B0502020202020204" pitchFamily="34" charset="0"/>
              </a:rPr>
              <a:t>forbairt</a:t>
            </a:r>
            <a:r>
              <a:rPr lang="en-GB" sz="11200" dirty="0">
                <a:latin typeface="Century Gothic" panose="020B0502020202020204" pitchFamily="34" charset="0"/>
              </a:rPr>
              <a:t> in </a:t>
            </a:r>
            <a:r>
              <a:rPr lang="en-GB" sz="11200" dirty="0" err="1">
                <a:latin typeface="Century Gothic" panose="020B0502020202020204" pitchFamily="34" charset="0"/>
              </a:rPr>
              <a:t>éineacht</a:t>
            </a:r>
            <a:r>
              <a:rPr lang="en-GB" sz="11200" dirty="0">
                <a:latin typeface="Century Gothic" panose="020B0502020202020204" pitchFamily="34" charset="0"/>
              </a:rPr>
              <a:t> a </a:t>
            </a:r>
            <a:r>
              <a:rPr lang="en-GB" sz="11200" dirty="0" err="1">
                <a:latin typeface="Century Gothic" panose="020B0502020202020204" pitchFamily="34" charset="0"/>
              </a:rPr>
              <a:t>chéile</a:t>
            </a:r>
            <a:r>
              <a:rPr lang="en-GB" sz="11200" dirty="0">
                <a:latin typeface="Century Gothic" panose="020B0502020202020204" pitchFamily="34" charset="0"/>
              </a:rPr>
              <a:t> (</a:t>
            </a:r>
            <a:r>
              <a:rPr lang="en-GB" sz="11200" dirty="0" err="1">
                <a:latin typeface="Century Gothic" panose="020B0502020202020204" pitchFamily="34" charset="0"/>
              </a:rPr>
              <a:t>Lyster</a:t>
            </a:r>
            <a:r>
              <a:rPr lang="en-GB" sz="11200" dirty="0">
                <a:latin typeface="Century Gothic" panose="020B0502020202020204" pitchFamily="34" charset="0"/>
              </a:rPr>
              <a:t>, 1998)</a:t>
            </a:r>
          </a:p>
          <a:p>
            <a:pPr marL="0" indent="0" algn="ctr">
              <a:buNone/>
            </a:pPr>
            <a:r>
              <a:rPr lang="en-GB" sz="11200" dirty="0">
                <a:latin typeface="Century Gothic" panose="020B0502020202020204" pitchFamily="34" charset="0"/>
              </a:rPr>
              <a:t>caidrimh </a:t>
            </a:r>
            <a:r>
              <a:rPr lang="en-GB" sz="11200" dirty="0" smtClean="0">
                <a:latin typeface="Century Gothic" panose="020B0502020202020204" pitchFamily="34" charset="0"/>
              </a:rPr>
              <a:t>shóisialta </a:t>
            </a:r>
            <a:endParaRPr lang="en-GB" sz="112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11200" dirty="0" err="1">
                <a:latin typeface="Century Gothic" panose="020B0502020202020204" pitchFamily="34" charset="0"/>
              </a:rPr>
              <a:t>ar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dhóigh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struchtúrtha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agus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  <a:r>
              <a:rPr lang="en-GB" sz="11200" dirty="0" err="1">
                <a:latin typeface="Century Gothic" panose="020B0502020202020204" pitchFamily="34" charset="0"/>
              </a:rPr>
              <a:t>céimithe</a:t>
            </a:r>
            <a:r>
              <a:rPr lang="en-GB" sz="11200" dirty="0">
                <a:latin typeface="Century Gothic" panose="020B0502020202020204" pitchFamily="34" charset="0"/>
              </a:rPr>
              <a:t> </a:t>
            </a:r>
          </a:p>
          <a:p>
            <a:pPr marL="0" indent="0">
              <a:buNone/>
            </a:pPr>
            <a:endParaRPr lang="en-GB" sz="112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11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Ról</a:t>
            </a:r>
            <a:r>
              <a:rPr lang="en-GB" sz="11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11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nach</a:t>
            </a:r>
            <a:r>
              <a:rPr lang="en-GB" sz="11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11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beag</a:t>
            </a:r>
            <a:r>
              <a:rPr lang="en-GB" sz="11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ag an </a:t>
            </a:r>
          </a:p>
          <a:p>
            <a:pPr marL="0" indent="0" algn="ctr">
              <a:buNone/>
            </a:pPr>
            <a:r>
              <a:rPr lang="en-GB" sz="11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chúntóir</a:t>
            </a:r>
            <a:r>
              <a:rPr lang="en-GB" sz="11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11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ranga</a:t>
            </a:r>
            <a:r>
              <a:rPr lang="en-GB" sz="11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! </a:t>
            </a:r>
          </a:p>
          <a:p>
            <a:pPr marL="0" indent="0">
              <a:buNone/>
            </a:pPr>
            <a:r>
              <a:rPr lang="en-GB" sz="77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7B786209-1B0B-4CA9-9BDD-F7327066A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2D2964BB-484D-45AE-AD66-D407D062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6691AC69-A76E-4DAB-B565-468B6B87A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520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xmlns="" id="{E92FEB64-6EEA-4759-B4A4-BD2C1E660B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xmlns="" id="{B10BB131-AC8E-4A8E-A5D1-36260F720C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266595-2BD0-483C-B3C5-5E60A4A1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Cad é an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ról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b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atá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ag an </a:t>
            </a:r>
            <a:b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chúntóir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ranga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b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i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sealbhú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an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dara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teanga</a:t>
            </a:r>
            <a:r>
              <a:rPr lang="en-GB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? </a:t>
            </a:r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xmlns="" id="{14847E93-7DC1-4D4B-8829-B19AA7137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xmlns="" id="{5566D6E1-03A1-4D73-A4E0-35D74D568A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5">
            <a:extLst>
              <a:ext uri="{FF2B5EF4-FFF2-40B4-BE49-F238E27FC236}">
                <a16:creationId xmlns:a16="http://schemas.microsoft.com/office/drawing/2014/main" xmlns="" id="{9F835A99-04AC-494A-A572-AFE8413CC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108E6C20-1C88-4384-9043-384AB803E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678658" cy="5565852"/>
          </a:xfrm>
        </p:spPr>
        <p:txBody>
          <a:bodyPr anchor="t">
            <a:noAutofit/>
          </a:bodyPr>
          <a:lstStyle/>
          <a:p>
            <a:r>
              <a:rPr lang="en-GB" sz="2000" dirty="0" err="1">
                <a:latin typeface="Century Gothic" panose="020B0502020202020204" pitchFamily="34" charset="0"/>
              </a:rPr>
              <a:t>Foghlaim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teanga</a:t>
            </a:r>
            <a:r>
              <a:rPr lang="en-GB" sz="2000" dirty="0">
                <a:latin typeface="Century Gothic" panose="020B0502020202020204" pitchFamily="34" charset="0"/>
              </a:rPr>
              <a:t>: </a:t>
            </a:r>
            <a:r>
              <a:rPr lang="en-GB" sz="2000" dirty="0" err="1">
                <a:latin typeface="Century Gothic" panose="020B0502020202020204" pitchFamily="34" charset="0"/>
              </a:rPr>
              <a:t>cognaíoch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agus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soisialta</a:t>
            </a:r>
            <a:r>
              <a:rPr lang="en-GB" sz="2000" dirty="0">
                <a:latin typeface="Century Gothic" panose="020B0502020202020204" pitchFamily="34" charset="0"/>
              </a:rPr>
              <a:t> (Watson-</a:t>
            </a:r>
            <a:r>
              <a:rPr lang="en-GB" sz="2000" dirty="0" err="1">
                <a:latin typeface="Century Gothic" panose="020B0502020202020204" pitchFamily="34" charset="0"/>
              </a:rPr>
              <a:t>Gegeo</a:t>
            </a:r>
            <a:r>
              <a:rPr lang="en-GB" sz="2000" dirty="0">
                <a:latin typeface="Century Gothic" panose="020B0502020202020204" pitchFamily="34" charset="0"/>
              </a:rPr>
              <a:t> &amp; Nielsen, 2003)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Ról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lárnach</a:t>
            </a:r>
            <a:r>
              <a:rPr lang="en-GB" sz="2000" dirty="0">
                <a:latin typeface="Century Gothic" panose="020B0502020202020204" pitchFamily="34" charset="0"/>
              </a:rPr>
              <a:t>: </a:t>
            </a:r>
            <a:r>
              <a:rPr lang="en-GB" sz="2000" dirty="0" err="1">
                <a:latin typeface="Century Gothic" panose="020B0502020202020204" pitchFamily="34" charset="0"/>
              </a:rPr>
              <a:t>foirmiúil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agus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neamhfhoirmiúil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Scafláil</a:t>
            </a:r>
            <a:r>
              <a:rPr lang="en-GB" sz="2000" dirty="0">
                <a:latin typeface="Century Gothic" panose="020B0502020202020204" pitchFamily="34" charset="0"/>
              </a:rPr>
              <a:t>: ag </a:t>
            </a:r>
            <a:r>
              <a:rPr lang="en-GB" sz="2000" dirty="0" err="1">
                <a:latin typeface="Century Gothic" panose="020B0502020202020204" pitchFamily="34" charset="0"/>
              </a:rPr>
              <a:t>treorú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páistí</a:t>
            </a:r>
            <a:r>
              <a:rPr lang="en-GB" sz="2000" dirty="0">
                <a:latin typeface="Century Gothic" panose="020B0502020202020204" pitchFamily="34" charset="0"/>
              </a:rPr>
              <a:t> le </a:t>
            </a:r>
            <a:r>
              <a:rPr lang="en-GB" sz="2000" dirty="0" err="1">
                <a:latin typeface="Century Gothic" panose="020B0502020202020204" pitchFamily="34" charset="0"/>
              </a:rPr>
              <a:t>Gaeilge</a:t>
            </a:r>
            <a:r>
              <a:rPr lang="en-GB" sz="2000" dirty="0"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latin typeface="Century Gothic" panose="020B0502020202020204" pitchFamily="34" charset="0"/>
              </a:rPr>
              <a:t>úsáid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Cúntóirí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atá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gníomhach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seomra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ranga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Comhoibriú </a:t>
            </a:r>
            <a:r>
              <a:rPr lang="en-GB" sz="2000" dirty="0">
                <a:latin typeface="Century Gothic" panose="020B0502020202020204" pitchFamily="34" charset="0"/>
              </a:rPr>
              <a:t>le múinteoirí: úsáid teanga a mhúnlú  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Teanga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shimplí</a:t>
            </a:r>
            <a:r>
              <a:rPr lang="en-GB" sz="2000" dirty="0">
                <a:latin typeface="Century Gothic" panose="020B0502020202020204" pitchFamily="34" charset="0"/>
              </a:rPr>
              <a:t> in </a:t>
            </a:r>
            <a:r>
              <a:rPr lang="en-GB" sz="2000" dirty="0" err="1">
                <a:latin typeface="Century Gothic" panose="020B0502020202020204" pitchFamily="34" charset="0"/>
              </a:rPr>
              <a:t>úsáid</a:t>
            </a:r>
            <a:r>
              <a:rPr lang="en-GB" sz="2000" dirty="0">
                <a:latin typeface="Century Gothic" panose="020B0502020202020204" pitchFamily="34" charset="0"/>
              </a:rPr>
              <a:t>: ‘caretaker speech’ (Baker, 2007)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Sprioctheanga</a:t>
            </a:r>
            <a:r>
              <a:rPr lang="en-GB" sz="2000" dirty="0"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latin typeface="Century Gothic" panose="020B0502020202020204" pitchFamily="34" charset="0"/>
              </a:rPr>
              <a:t>dhaingniú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BICS (Cummins, 2000) </a:t>
            </a:r>
            <a:r>
              <a:rPr lang="en-GB" sz="2000" dirty="0" err="1">
                <a:latin typeface="Century Gothic" panose="020B0502020202020204" pitchFamily="34" charset="0"/>
              </a:rPr>
              <a:t>trí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cómhra</a:t>
            </a:r>
            <a:r>
              <a:rPr lang="en-GB" sz="2000" dirty="0">
                <a:latin typeface="Century Gothic" panose="020B0502020202020204" pitchFamily="34" charset="0"/>
              </a:rPr>
              <a:t>/ </a:t>
            </a:r>
            <a:r>
              <a:rPr lang="en-GB" sz="2000" dirty="0" err="1">
                <a:latin typeface="Century Gothic" panose="020B0502020202020204" pitchFamily="34" charset="0"/>
              </a:rPr>
              <a:t>ról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imirt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Obair </a:t>
            </a:r>
            <a:r>
              <a:rPr lang="en-GB" sz="2000" dirty="0" err="1">
                <a:latin typeface="Century Gothic" panose="020B0502020202020204" pitchFamily="34" charset="0"/>
              </a:rPr>
              <a:t>ghrúpa</a:t>
            </a:r>
            <a:r>
              <a:rPr lang="en-GB" sz="2000" dirty="0">
                <a:latin typeface="Century Gothic" panose="020B0502020202020204" pitchFamily="34" charset="0"/>
              </a:rPr>
              <a:t>/ </a:t>
            </a:r>
            <a:r>
              <a:rPr lang="en-GB" sz="2000" dirty="0" err="1">
                <a:latin typeface="Century Gothic" panose="020B0502020202020204" pitchFamily="34" charset="0"/>
              </a:rPr>
              <a:t>obair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aonaire</a:t>
            </a:r>
            <a:r>
              <a:rPr lang="en-GB" sz="2000" dirty="0">
                <a:latin typeface="Century Gothic" panose="020B0502020202020204" pitchFamily="34" charset="0"/>
              </a:rPr>
              <a:t>  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Coincheapanna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cómhra</a:t>
            </a:r>
            <a:r>
              <a:rPr lang="en-GB" sz="2000" dirty="0"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latin typeface="Century Gothic" panose="020B0502020202020204" pitchFamily="34" charset="0"/>
              </a:rPr>
              <a:t>dhaingniú</a:t>
            </a:r>
            <a:r>
              <a:rPr lang="en-GB" sz="2000" dirty="0">
                <a:latin typeface="Century Gothic" panose="020B0502020202020204" pitchFamily="34" charset="0"/>
              </a:rPr>
              <a:t>: an </a:t>
            </a:r>
            <a:r>
              <a:rPr lang="en-GB" sz="2000" dirty="0" err="1">
                <a:latin typeface="Century Gothic" panose="020B0502020202020204" pitchFamily="34" charset="0"/>
              </a:rPr>
              <a:t>dóigh</a:t>
            </a:r>
            <a:r>
              <a:rPr lang="en-GB" sz="2000" dirty="0">
                <a:latin typeface="Century Gothic" panose="020B0502020202020204" pitchFamily="34" charset="0"/>
              </a:rPr>
              <a:t> le </a:t>
            </a:r>
            <a:r>
              <a:rPr lang="en-GB" sz="2000" dirty="0" err="1">
                <a:latin typeface="Century Gothic" panose="020B0502020202020204" pitchFamily="34" charset="0"/>
              </a:rPr>
              <a:t>teanga</a:t>
            </a:r>
            <a:r>
              <a:rPr lang="en-GB" sz="2000" dirty="0"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latin typeface="Century Gothic" panose="020B0502020202020204" pitchFamily="34" charset="0"/>
              </a:rPr>
              <a:t>úsáid</a:t>
            </a:r>
            <a:r>
              <a:rPr lang="en-GB" sz="2000" dirty="0">
                <a:latin typeface="Century Gothic" panose="020B0502020202020204" pitchFamily="34" charset="0"/>
              </a:rPr>
              <a:t> le </a:t>
            </a:r>
            <a:r>
              <a:rPr lang="en-GB" sz="2000" dirty="0" err="1">
                <a:latin typeface="Century Gothic" panose="020B0502020202020204" pitchFamily="34" charset="0"/>
              </a:rPr>
              <a:t>cumarsáid</a:t>
            </a:r>
            <a:r>
              <a:rPr lang="en-GB" sz="2000" dirty="0"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latin typeface="Century Gothic" panose="020B0502020202020204" pitchFamily="34" charset="0"/>
              </a:rPr>
              <a:t>dhéanamh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3" name="Freeform: Shape 17">
            <a:extLst>
              <a:ext uri="{FF2B5EF4-FFF2-40B4-BE49-F238E27FC236}">
                <a16:creationId xmlns:a16="http://schemas.microsoft.com/office/drawing/2014/main" xmlns="" id="{7B786209-1B0B-4CA9-9BDD-F7327066A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19">
            <a:extLst>
              <a:ext uri="{FF2B5EF4-FFF2-40B4-BE49-F238E27FC236}">
                <a16:creationId xmlns:a16="http://schemas.microsoft.com/office/drawing/2014/main" xmlns="" id="{2D2964BB-484D-45AE-AD66-D407D062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1">
            <a:extLst>
              <a:ext uri="{FF2B5EF4-FFF2-40B4-BE49-F238E27FC236}">
                <a16:creationId xmlns:a16="http://schemas.microsoft.com/office/drawing/2014/main" xmlns="" id="{6691AC69-A76E-4DAB-B565-468B6B87A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5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C4F349-916D-429E-825D-591A08A21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95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Ag </a:t>
            </a:r>
            <a:r>
              <a:rPr lang="en-GB" b="1" dirty="0" err="1">
                <a:latin typeface="Century Gothic" panose="020B0502020202020204" pitchFamily="34" charset="0"/>
              </a:rPr>
              <a:t>tacú</a:t>
            </a:r>
            <a:r>
              <a:rPr lang="en-GB" b="1" dirty="0">
                <a:latin typeface="Century Gothic" panose="020B0502020202020204" pitchFamily="34" charset="0"/>
              </a:rPr>
              <a:t> le </a:t>
            </a:r>
            <a:r>
              <a:rPr lang="en-GB" b="1" dirty="0" err="1">
                <a:latin typeface="Century Gothic" panose="020B0502020202020204" pitchFamily="34" charset="0"/>
              </a:rPr>
              <a:t>cúntóirí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sa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seomra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ranga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069ED30E-CB15-4E86-B143-4F97045F1BD9}"/>
              </a:ext>
            </a:extLst>
          </p:cNvPr>
          <p:cNvSpPr/>
          <p:nvPr/>
        </p:nvSpPr>
        <p:spPr>
          <a:xfrm>
            <a:off x="5175449" y="1543950"/>
            <a:ext cx="2743200" cy="2335237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GB" b="1" dirty="0" err="1">
                <a:latin typeface="Century Gothic" panose="020B0502020202020204" pitchFamily="34" charset="0"/>
              </a:rPr>
              <a:t>Caidrimh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idir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múinteoir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agus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b="1" dirty="0" err="1">
                <a:latin typeface="Century Gothic" panose="020B0502020202020204" pitchFamily="34" charset="0"/>
              </a:rPr>
              <a:t>cúntóir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0270531F-C9B4-44AC-8A5B-B1C26DC3F593}"/>
              </a:ext>
            </a:extLst>
          </p:cNvPr>
          <p:cNvSpPr/>
          <p:nvPr/>
        </p:nvSpPr>
        <p:spPr>
          <a:xfrm>
            <a:off x="2901753" y="1258863"/>
            <a:ext cx="2743200" cy="2335237"/>
          </a:xfrm>
          <a:prstGeom prst="ellipse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latin typeface="Century Gothic" panose="020B0502020202020204" pitchFamily="34" charset="0"/>
              </a:rPr>
              <a:t>Cumarsáid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42E936D4-67A6-4F34-ADF2-9EF5DD9F755D}"/>
              </a:ext>
            </a:extLst>
          </p:cNvPr>
          <p:cNvSpPr/>
          <p:nvPr/>
        </p:nvSpPr>
        <p:spPr>
          <a:xfrm>
            <a:off x="6283710" y="3128214"/>
            <a:ext cx="2743200" cy="2335237"/>
          </a:xfrm>
          <a:prstGeom prst="ellipse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latin typeface="Century Gothic" panose="020B0502020202020204" pitchFamily="34" charset="0"/>
              </a:rPr>
              <a:t>Siúlaíochtaí</a:t>
            </a:r>
            <a:r>
              <a:rPr lang="en-GB" b="1" dirty="0">
                <a:latin typeface="Century Gothic" panose="020B0502020202020204" pitchFamily="34" charset="0"/>
              </a:rPr>
              <a:t> don </a:t>
            </a:r>
            <a:r>
              <a:rPr lang="en-GB" b="1" dirty="0" err="1">
                <a:latin typeface="Century Gothic" panose="020B0502020202020204" pitchFamily="34" charset="0"/>
              </a:rPr>
              <a:t>ról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6AB093CE-60A0-489F-B45A-AFD6E5AE8043}"/>
              </a:ext>
            </a:extLst>
          </p:cNvPr>
          <p:cNvSpPr/>
          <p:nvPr/>
        </p:nvSpPr>
        <p:spPr>
          <a:xfrm>
            <a:off x="4241991" y="3429000"/>
            <a:ext cx="2743200" cy="2335237"/>
          </a:xfrm>
          <a:prstGeom prst="ellipse">
            <a:avLst/>
          </a:prstGeom>
          <a:solidFill>
            <a:srgbClr val="00B0F0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b="1" dirty="0">
              <a:latin typeface="Century Gothic" panose="020B0502020202020204" pitchFamily="34" charset="0"/>
            </a:endParaRPr>
          </a:p>
          <a:p>
            <a:pPr algn="ctr"/>
            <a:endParaRPr lang="en-GB" b="1" dirty="0">
              <a:latin typeface="Century Gothic" panose="020B0502020202020204" pitchFamily="34" charset="0"/>
            </a:endParaRPr>
          </a:p>
          <a:p>
            <a:pPr algn="ctr"/>
            <a:endParaRPr lang="en-GB" b="1" dirty="0">
              <a:latin typeface="Century Gothic" panose="020B0502020202020204" pitchFamily="34" charset="0"/>
            </a:endParaRPr>
          </a:p>
          <a:p>
            <a:pPr algn="r"/>
            <a:r>
              <a:rPr lang="en-GB" b="1" dirty="0" err="1">
                <a:latin typeface="Century Gothic" panose="020B0502020202020204" pitchFamily="34" charset="0"/>
              </a:rPr>
              <a:t>Comhoibriú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61D8FC5F-7513-4A98-AFD1-B586594F2D6A}"/>
              </a:ext>
            </a:extLst>
          </p:cNvPr>
          <p:cNvSpPr/>
          <p:nvPr/>
        </p:nvSpPr>
        <p:spPr>
          <a:xfrm>
            <a:off x="2870391" y="2774813"/>
            <a:ext cx="2743200" cy="2335237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 err="1">
                <a:latin typeface="Century Gothic" panose="020B0502020202020204" pitchFamily="34" charset="0"/>
              </a:rPr>
              <a:t>Pleanáil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27B848A5-0A87-45B6-86D4-22E66C16C6D2}"/>
              </a:ext>
            </a:extLst>
          </p:cNvPr>
          <p:cNvSpPr/>
          <p:nvPr/>
        </p:nvSpPr>
        <p:spPr>
          <a:xfrm>
            <a:off x="4336077" y="2939691"/>
            <a:ext cx="2242334" cy="177278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Cúntóir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ranga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ag </a:t>
            </a:r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tacú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le </a:t>
            </a:r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forbairt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teanga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na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GB" b="1" u="sng" cap="small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bpáistí</a:t>
            </a:r>
            <a:r>
              <a:rPr lang="en-GB" b="1" u="sng" cap="small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902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F837543A-6020-4505-A233-C9DB4BF740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9576E9-7EE0-4929-9DD9-8FA334DA0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 err="1">
                <a:latin typeface="Century Gothic" panose="020B0502020202020204" pitchFamily="34" charset="0"/>
              </a:rPr>
              <a:t>Tacaíocht</a:t>
            </a:r>
            <a:r>
              <a:rPr lang="en-GB" dirty="0"/>
              <a:t>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5B16301-FB18-48BA-A6DD-C37CAF6F9A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30E289-7C5B-4F8C-BEE2-4CEB9D23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1690688"/>
            <a:ext cx="5763643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Tuiscint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a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fhorbairt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ar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an: </a:t>
            </a:r>
          </a:p>
          <a:p>
            <a:pPr lvl="1"/>
            <a:r>
              <a:rPr lang="en-GB" sz="2500" dirty="0" err="1">
                <a:latin typeface="Century Gothic" panose="020B0502020202020204" pitchFamily="34" charset="0"/>
              </a:rPr>
              <a:t>dóigh</a:t>
            </a:r>
            <a:r>
              <a:rPr lang="en-GB" sz="2500" dirty="0">
                <a:latin typeface="Century Gothic" panose="020B0502020202020204" pitchFamily="34" charset="0"/>
              </a:rPr>
              <a:t> a </a:t>
            </a:r>
            <a:r>
              <a:rPr lang="en-GB" sz="2500" dirty="0" err="1">
                <a:latin typeface="Century Gothic" panose="020B0502020202020204" pitchFamily="34" charset="0"/>
              </a:rPr>
              <a:t>shealbhaíonn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páistí</a:t>
            </a:r>
            <a:r>
              <a:rPr lang="en-GB" sz="2500" dirty="0">
                <a:latin typeface="Century Gothic" panose="020B0502020202020204" pitchFamily="34" charset="0"/>
              </a:rPr>
              <a:t> an 2ú </a:t>
            </a:r>
            <a:r>
              <a:rPr lang="en-GB" sz="2500" dirty="0" err="1">
                <a:latin typeface="Century Gothic" panose="020B0502020202020204" pitchFamily="34" charset="0"/>
              </a:rPr>
              <a:t>teanga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</a:p>
          <a:p>
            <a:pPr lvl="1"/>
            <a:r>
              <a:rPr lang="en-GB" sz="2500" dirty="0" err="1">
                <a:latin typeface="Century Gothic" panose="020B0502020202020204" pitchFamily="34" charset="0"/>
              </a:rPr>
              <a:t>modheolaíocht</a:t>
            </a:r>
            <a:r>
              <a:rPr lang="en-GB" sz="2500" dirty="0">
                <a:latin typeface="Century Gothic" panose="020B0502020202020204" pitchFamily="34" charset="0"/>
              </a:rPr>
              <a:t> an </a:t>
            </a:r>
            <a:r>
              <a:rPr lang="en-GB" sz="2500" dirty="0" err="1">
                <a:latin typeface="Century Gothic" panose="020B0502020202020204" pitchFamily="34" charset="0"/>
              </a:rPr>
              <a:t>tumoideachais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</a:p>
          <a:p>
            <a:pPr lvl="1"/>
            <a:r>
              <a:rPr lang="en-GB" sz="2500" dirty="0">
                <a:latin typeface="Century Gothic" panose="020B0502020202020204" pitchFamily="34" charset="0"/>
              </a:rPr>
              <a:t>ról atá acu sa </a:t>
            </a:r>
            <a:r>
              <a:rPr lang="en-GB" sz="2500" dirty="0" err="1">
                <a:latin typeface="Century Gothic" panose="020B0502020202020204" pitchFamily="34" charset="0"/>
              </a:rPr>
              <a:t>phroiséas</a:t>
            </a:r>
            <a:r>
              <a:rPr lang="en-GB" sz="2500" dirty="0">
                <a:latin typeface="Century Gothic" panose="020B0502020202020204" pitchFamily="34" charset="0"/>
              </a:rPr>
              <a:t> foghlama a </a:t>
            </a:r>
            <a:r>
              <a:rPr lang="en-GB" sz="2500" dirty="0" smtClean="0">
                <a:latin typeface="Century Gothic" panose="020B0502020202020204" pitchFamily="34" charset="0"/>
              </a:rPr>
              <a:t>shoiléiriú </a:t>
            </a:r>
            <a:endParaRPr lang="en-GB" sz="2500" dirty="0">
              <a:latin typeface="Century Gothic" panose="020B0502020202020204" pitchFamily="34" charset="0"/>
            </a:endParaRPr>
          </a:p>
          <a:p>
            <a:pPr marL="457200" lvl="1" indent="0">
              <a:buNone/>
            </a:pPr>
            <a:endParaRPr lang="en-GB" sz="2500" dirty="0">
              <a:latin typeface="Century Gothic" panose="020B0502020202020204" pitchFamily="34" charset="0"/>
            </a:endParaRPr>
          </a:p>
          <a:p>
            <a:pPr marL="0" lvl="1" indent="0">
              <a:buNone/>
            </a:pPr>
            <a:r>
              <a:rPr lang="en-GB" sz="2500" dirty="0">
                <a:latin typeface="Century Gothic" panose="020B0502020202020204" pitchFamily="34" charset="0"/>
              </a:rPr>
              <a:t>Ag </a:t>
            </a:r>
            <a:r>
              <a:rPr lang="en-GB" sz="2500" dirty="0" err="1">
                <a:latin typeface="Century Gothic" panose="020B0502020202020204" pitchFamily="34" charset="0"/>
              </a:rPr>
              <a:t>tacú</a:t>
            </a:r>
            <a:r>
              <a:rPr lang="en-GB" sz="2500" dirty="0">
                <a:latin typeface="Century Gothic" panose="020B0502020202020204" pitchFamily="34" charset="0"/>
              </a:rPr>
              <a:t> le </a:t>
            </a:r>
            <a:r>
              <a:rPr lang="en-GB" sz="2500" dirty="0" err="1">
                <a:latin typeface="Century Gothic" panose="020B0502020202020204" pitchFamily="34" charset="0"/>
              </a:rPr>
              <a:t>cúntóirí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ranga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sa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dóigh</a:t>
            </a:r>
            <a:r>
              <a:rPr lang="en-GB" sz="2500" dirty="0">
                <a:latin typeface="Century Gothic" panose="020B0502020202020204" pitchFamily="34" charset="0"/>
              </a:rPr>
              <a:t> is </a:t>
            </a:r>
            <a:r>
              <a:rPr lang="en-GB" sz="2500" dirty="0" err="1">
                <a:latin typeface="Century Gothic" panose="020B0502020202020204" pitchFamily="34" charset="0"/>
              </a:rPr>
              <a:t>gur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féidir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leo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bheith</a:t>
            </a:r>
            <a:r>
              <a:rPr lang="en-GB" sz="2500" dirty="0">
                <a:latin typeface="Century Gothic" panose="020B0502020202020204" pitchFamily="34" charset="0"/>
              </a:rPr>
              <a:t> ag </a:t>
            </a:r>
            <a:r>
              <a:rPr lang="en-GB" sz="2500" dirty="0" err="1">
                <a:latin typeface="Century Gothic" panose="020B0502020202020204" pitchFamily="34" charset="0"/>
              </a:rPr>
              <a:t>obair</a:t>
            </a:r>
            <a:r>
              <a:rPr lang="en-GB" sz="2500" dirty="0">
                <a:latin typeface="Century Gothic" panose="020B0502020202020204" pitchFamily="34" charset="0"/>
              </a:rPr>
              <a:t> go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héifeachtach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, go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neamhspléach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agus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go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muiníneach</a:t>
            </a:r>
            <a:r>
              <a:rPr lang="en-GB" sz="25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2500" dirty="0">
                <a:latin typeface="Century Gothic" panose="020B0502020202020204" pitchFamily="34" charset="0"/>
              </a:rPr>
              <a:t>le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fuinneamh</a:t>
            </a:r>
            <a:r>
              <a:rPr lang="en-GB" sz="2500" dirty="0">
                <a:latin typeface="Century Gothic" panose="020B0502020202020204" pitchFamily="34" charset="0"/>
              </a:rPr>
              <a:t> </a:t>
            </a:r>
            <a:r>
              <a:rPr lang="en-GB" sz="2500" dirty="0" err="1">
                <a:latin typeface="Century Gothic" panose="020B0502020202020204" pitchFamily="34" charset="0"/>
              </a:rPr>
              <a:t>agus</a:t>
            </a:r>
            <a:r>
              <a:rPr lang="en-GB" sz="2500" dirty="0">
                <a:latin typeface="Century Gothic" panose="020B0502020202020204" pitchFamily="34" charset="0"/>
              </a:rPr>
              <a:t> le </a:t>
            </a:r>
            <a:r>
              <a:rPr lang="en-GB" sz="25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tuiscint</a:t>
            </a:r>
            <a:r>
              <a:rPr lang="en-GB" sz="2500" dirty="0">
                <a:latin typeface="Century Gothic" panose="020B0502020202020204" pitchFamily="34" charset="0"/>
              </a:rPr>
              <a:t>. </a:t>
            </a:r>
          </a:p>
          <a:p>
            <a:endParaRPr lang="en-GB" sz="1500" dirty="0"/>
          </a:p>
          <a:p>
            <a:pPr marL="0" indent="0">
              <a:buNone/>
            </a:pPr>
            <a:endParaRPr lang="en-GB" sz="15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3C0D90E-074A-4F52-9B11-B52BEF4BCB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xmlns="" id="{CABBD4C1-E6F8-46F6-8152-A8A97490B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83BA5EF5-1FE9-4BF9-83BB-269BCDDF61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B3BCACB-5880-460B-9606-8C433A9AF9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88853921-7BC9-4BDE-ACAB-133C683C82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xmlns="" id="{09192968-3AE7-4470-A61C-97294BB927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3AB72E55-43E4-4356-BFE8-E2102CB0B5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6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709F1D5-B0F1-4714-A239-E5B61C1619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28FB460-D3FF-4440-A020-05982A09E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B3651-6E94-4EB9-BCF4-170E903AE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pPr algn="ctr"/>
            <a:r>
              <a:rPr lang="en-GB" sz="38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Ról</a:t>
            </a:r>
            <a: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an </a:t>
            </a:r>
            <a:b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8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chuntóir</a:t>
            </a:r>
            <a: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8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ranga</a:t>
            </a:r>
            <a: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b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8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i</a:t>
            </a:r>
            <a: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en-GB" sz="38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gcomhthéacs</a:t>
            </a:r>
            <a:r>
              <a:rPr lang="en-GB" sz="3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COVID-19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14847E93-7DC1-4D4B-8829-B19AA7137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5566D6E1-03A1-4D73-A4E0-35D74D568A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F835A99-04AC-494A-A572-AFE8413CC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866B97-5AF2-43DA-BCBA-E3AEB3574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4581" y="591009"/>
            <a:ext cx="5912281" cy="5667745"/>
          </a:xfrm>
        </p:spPr>
        <p:txBody>
          <a:bodyPr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Sa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seomra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ranga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: ag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tacú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leis an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mhúinteoir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ranga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: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foinse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teanga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cumarsáid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obair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ghrúpa</a:t>
            </a:r>
            <a:r>
              <a:rPr lang="en-GB" sz="3200" dirty="0">
                <a:latin typeface="Century Gothic" panose="020B0502020202020204" pitchFamily="34" charset="0"/>
              </a:rPr>
              <a:t>/ </a:t>
            </a:r>
            <a:r>
              <a:rPr lang="en-GB" sz="3200" dirty="0" err="1">
                <a:latin typeface="Century Gothic" panose="020B0502020202020204" pitchFamily="34" charset="0"/>
              </a:rPr>
              <a:t>obair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aonaire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plé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cluichí</a:t>
            </a:r>
            <a:endParaRPr lang="en-GB" sz="3200" dirty="0">
              <a:latin typeface="Century Gothic" panose="020B0502020202020204" pitchFamily="34" charset="0"/>
            </a:endParaRPr>
          </a:p>
          <a:p>
            <a:endParaRPr lang="en-GB" sz="3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Go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fíorúil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: ag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tacú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leis an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mhúinteoir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ranga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: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taifead</a:t>
            </a:r>
            <a:r>
              <a:rPr lang="en-GB" sz="3200" dirty="0">
                <a:latin typeface="Century Gothic" panose="020B0502020202020204" pitchFamily="34" charset="0"/>
              </a:rPr>
              <a:t> m.sh </a:t>
            </a:r>
            <a:r>
              <a:rPr lang="en-GB" sz="3200" dirty="0" err="1">
                <a:latin typeface="Century Gothic" panose="020B0502020202020204" pitchFamily="34" charset="0"/>
              </a:rPr>
              <a:t>iad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i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mbun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comhra</a:t>
            </a:r>
            <a:r>
              <a:rPr lang="en-GB" sz="3200" dirty="0">
                <a:latin typeface="Century Gothic" panose="020B0502020202020204" pitchFamily="34" charset="0"/>
              </a:rPr>
              <a:t> leis an </a:t>
            </a:r>
            <a:r>
              <a:rPr lang="en-GB" sz="3200" dirty="0" err="1">
                <a:latin typeface="Century Gothic" panose="020B0502020202020204" pitchFamily="34" charset="0"/>
              </a:rPr>
              <a:t>mhúinteoir</a:t>
            </a:r>
            <a:r>
              <a:rPr lang="en-GB" sz="3200" dirty="0">
                <a:latin typeface="Century Gothic" panose="020B0502020202020204" pitchFamily="34" charset="0"/>
              </a:rPr>
              <a:t>/ </a:t>
            </a:r>
            <a:r>
              <a:rPr lang="en-GB" sz="3200" dirty="0" err="1">
                <a:latin typeface="Century Gothic" panose="020B0502020202020204" pitchFamily="34" charset="0"/>
              </a:rPr>
              <a:t>teachtaireacht</a:t>
            </a:r>
            <a:r>
              <a:rPr lang="en-GB" sz="3200" dirty="0">
                <a:latin typeface="Century Gothic" panose="020B0502020202020204" pitchFamily="34" charset="0"/>
              </a:rPr>
              <a:t> do </a:t>
            </a:r>
            <a:r>
              <a:rPr lang="en-GB" sz="3200" dirty="0" err="1">
                <a:latin typeface="Century Gothic" panose="020B0502020202020204" pitchFamily="34" charset="0"/>
              </a:rPr>
              <a:t>na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dirty="0" err="1">
                <a:latin typeface="Century Gothic" panose="020B0502020202020204" pitchFamily="34" charset="0"/>
              </a:rPr>
              <a:t>páistí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cluichí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3200" dirty="0" err="1">
                <a:latin typeface="Century Gothic" panose="020B0502020202020204" pitchFamily="34" charset="0"/>
              </a:rPr>
              <a:t>scéalta</a:t>
            </a:r>
            <a:r>
              <a:rPr lang="en-GB" sz="3200" dirty="0">
                <a:latin typeface="Century Gothic" panose="020B0502020202020204" pitchFamily="34" charset="0"/>
              </a:rPr>
              <a:t> a </a:t>
            </a:r>
            <a:r>
              <a:rPr lang="en-GB" sz="3200" dirty="0" err="1">
                <a:latin typeface="Century Gothic" panose="020B0502020202020204" pitchFamily="34" charset="0"/>
              </a:rPr>
              <a:t>roinnt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</a:p>
          <a:p>
            <a:endParaRPr lang="en-GB" sz="32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Freagrach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teagaisc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i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gcónaí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ag an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mhúinteoir</a:t>
            </a:r>
            <a:r>
              <a:rPr lang="en-GB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en-GB" sz="32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ranga</a:t>
            </a:r>
            <a:endParaRPr lang="en-GB" sz="32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endParaRPr lang="en-GB" sz="15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7B786209-1B0B-4CA9-9BDD-F7327066A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2D2964BB-484D-45AE-AD66-D407D062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6691AC69-A76E-4DAB-B565-468B6B87A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92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368</Words>
  <Application>Microsoft Office PowerPoint</Application>
  <PresentationFormat>Custom</PresentationFormat>
  <Paragraphs>69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Ról an chúntóir ranga i gcomhthéacs modheolaíocht an tumoideachais </vt:lpstr>
      <vt:lpstr>Cúntóirí ranga sa seomra ranga </vt:lpstr>
      <vt:lpstr>Cad é mar  a chuirtear teanga  chun cinn sa  suíomh tumoideachais? </vt:lpstr>
      <vt:lpstr>Cad é an ról  atá ag an  chúntóir ranga  i sealbhú an dara teanga? </vt:lpstr>
      <vt:lpstr>Ag tacú le cúntóirí sa seomra ranga </vt:lpstr>
      <vt:lpstr>Tacaíocht </vt:lpstr>
      <vt:lpstr>Ról an  chuntóir ranga  i gcomhthéacs COVID-19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Ról an chúntóir ranga i gcomhthéacs modheolaíocht an tumoideachais</dc:title>
  <dc:creator>T Rogan</dc:creator>
  <cp:lastModifiedBy>Orla Nig Fhearraigh</cp:lastModifiedBy>
  <cp:revision>7</cp:revision>
  <dcterms:created xsi:type="dcterms:W3CDTF">2020-10-12T17:15:23Z</dcterms:created>
  <dcterms:modified xsi:type="dcterms:W3CDTF">2020-10-13T10:41:57Z</dcterms:modified>
</cp:coreProperties>
</file>